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80" r:id="rId3"/>
    <p:sldId id="506" r:id="rId4"/>
    <p:sldId id="596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7" r:id="rId13"/>
    <p:sldId id="518" r:id="rId14"/>
    <p:sldId id="609" r:id="rId15"/>
    <p:sldId id="519" r:id="rId16"/>
    <p:sldId id="520" r:id="rId17"/>
    <p:sldId id="539" r:id="rId18"/>
    <p:sldId id="603" r:id="rId19"/>
    <p:sldId id="598" r:id="rId20"/>
    <p:sldId id="507" r:id="rId21"/>
    <p:sldId id="522" r:id="rId22"/>
    <p:sldId id="524" r:id="rId23"/>
    <p:sldId id="523" r:id="rId24"/>
    <p:sldId id="606" r:id="rId25"/>
    <p:sldId id="525" r:id="rId26"/>
    <p:sldId id="528" r:id="rId27"/>
    <p:sldId id="531" r:id="rId28"/>
    <p:sldId id="530" r:id="rId29"/>
    <p:sldId id="532" r:id="rId30"/>
    <p:sldId id="533" r:id="rId31"/>
    <p:sldId id="534" r:id="rId32"/>
    <p:sldId id="536" r:id="rId33"/>
    <p:sldId id="537" r:id="rId34"/>
    <p:sldId id="538" r:id="rId35"/>
    <p:sldId id="604" r:id="rId36"/>
    <p:sldId id="608" r:id="rId37"/>
    <p:sldId id="610" r:id="rId38"/>
    <p:sldId id="611" r:id="rId39"/>
    <p:sldId id="612" r:id="rId40"/>
    <p:sldId id="613" r:id="rId41"/>
    <p:sldId id="614" r:id="rId42"/>
    <p:sldId id="615" r:id="rId43"/>
    <p:sldId id="616" r:id="rId44"/>
    <p:sldId id="617" r:id="rId45"/>
    <p:sldId id="618" r:id="rId46"/>
    <p:sldId id="619" r:id="rId47"/>
    <p:sldId id="620" r:id="rId48"/>
    <p:sldId id="621" r:id="rId49"/>
    <p:sldId id="622" r:id="rId50"/>
    <p:sldId id="623" r:id="rId51"/>
    <p:sldId id="624" r:id="rId52"/>
    <p:sldId id="625" r:id="rId53"/>
    <p:sldId id="626" r:id="rId54"/>
    <p:sldId id="627" r:id="rId55"/>
    <p:sldId id="628" r:id="rId56"/>
    <p:sldId id="629" r:id="rId57"/>
    <p:sldId id="630" r:id="rId58"/>
    <p:sldId id="631" r:id="rId59"/>
    <p:sldId id="632" r:id="rId60"/>
    <p:sldId id="633" r:id="rId61"/>
    <p:sldId id="634" r:id="rId62"/>
    <p:sldId id="635" r:id="rId63"/>
    <p:sldId id="636" r:id="rId64"/>
    <p:sldId id="637" r:id="rId65"/>
    <p:sldId id="638" r:id="rId66"/>
    <p:sldId id="639" r:id="rId67"/>
    <p:sldId id="640" r:id="rId68"/>
    <p:sldId id="641" r:id="rId69"/>
    <p:sldId id="642" r:id="rId70"/>
    <p:sldId id="643" r:id="rId71"/>
    <p:sldId id="644" r:id="rId72"/>
    <p:sldId id="645" r:id="rId73"/>
    <p:sldId id="646" r:id="rId7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66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680" y="-582"/>
      </p:cViewPr>
      <p:guideLst>
        <p:guide orient="horz" pos="2992"/>
        <p:guide pos="1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2970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A3207164-FFAA-4776-BD08-520B99EE0624}" type="datetimeFigureOut">
              <a:rPr lang="en-US" smtClean="0"/>
              <a:pPr/>
              <a:t>2014-10-27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7DEA923F-DB21-4C8D-9CD1-D68362CF9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72E0A0E4-263B-44C5-BE06-7168BA7D8FF9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56E2A077-E575-4F5F-B6CE-ABE7D14B683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5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76C8-C1C5-4CFE-A98F-6D5FF420C2ED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37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054100"/>
            <a:ext cx="8229600" cy="4610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7ABA0-C927-4BC7-AC7E-7BA9FBCA3A34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D381-8C36-4008-A015-F69CBBF30B3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696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5668" y="6306547"/>
            <a:ext cx="82973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CA" b="1" dirty="0" smtClean="0">
                <a:solidFill>
                  <a:schemeClr val="bg1"/>
                </a:solidFill>
                <a:latin typeface="Calibri"/>
              </a:rPr>
              <a:t>ft</a:t>
            </a:r>
            <a:r>
              <a:rPr lang="en-CA" b="1" dirty="0" smtClean="0">
                <a:solidFill>
                  <a:srgbClr val="FF0000"/>
                </a:solidFill>
                <a:latin typeface="Calibri"/>
              </a:rPr>
              <a:t>3</a:t>
            </a:r>
            <a:r>
              <a:rPr lang="en-CA" b="1" dirty="0" smtClean="0">
                <a:solidFill>
                  <a:schemeClr val="bg1"/>
                </a:solidFill>
                <a:latin typeface="Calibri"/>
              </a:rPr>
              <a:t>						</a:t>
            </a:r>
            <a:endParaRPr lang="en-CA" dirty="0">
              <a:solidFill>
                <a:srgbClr val="FF0000"/>
              </a:solidFill>
              <a:effectLst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tivaction.nl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Relationship Id="rId3" Type="http://schemas.openxmlformats.org/officeDocument/2006/relationships/image" Target="../media/image7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44239" y="634799"/>
            <a:ext cx="4176464" cy="5328592"/>
          </a:xfrm>
          <a:prstGeom prst="rect">
            <a:avLst/>
          </a:prstGeom>
          <a:solidFill>
            <a:srgbClr val="696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132855"/>
            <a:ext cx="5616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CA" sz="2400" dirty="0" smtClean="0">
              <a:solidFill>
                <a:schemeClr val="bg1"/>
              </a:solidFill>
              <a:latin typeface="NewsGoth Lt BT" pitchFamily="34" charset="0"/>
              <a:ea typeface="Kozuka Gothic Pro EL" pitchFamily="34" charset="-128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9273" y="4077072"/>
            <a:ext cx="4109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  <a:latin typeface="NewsGoth Lt BT" pitchFamily="34" charset="0"/>
                <a:ea typeface="Kozuka Gothic Pro EL" pitchFamily="34" charset="-128"/>
                <a:cs typeface="Arial" pitchFamily="34" charset="0"/>
              </a:rPr>
              <a:t>	</a:t>
            </a:r>
            <a:endParaRPr lang="en-CA" sz="1500" b="1" dirty="0">
              <a:solidFill>
                <a:schemeClr val="bg1"/>
              </a:solidFill>
              <a:latin typeface="NewsGoth Lt BT" pitchFamily="34" charset="0"/>
              <a:ea typeface="Kozuka Gothic Pro EL" pitchFamily="34" charset="-128"/>
              <a:cs typeface="Arial" pitchFamily="34" charset="0"/>
            </a:endParaRPr>
          </a:p>
          <a:p>
            <a:endParaRPr lang="en-CA" sz="1500" b="1" dirty="0" smtClean="0">
              <a:solidFill>
                <a:schemeClr val="bg1"/>
              </a:solidFill>
              <a:latin typeface="NewsGoth Lt BT" pitchFamily="34" charset="0"/>
              <a:ea typeface="Kozuka Gothic Pro EL" pitchFamily="34" charset="-128"/>
              <a:cs typeface="Arial" pitchFamily="34" charset="0"/>
            </a:endParaRPr>
          </a:p>
          <a:p>
            <a:r>
              <a:rPr lang="en-CA" dirty="0" smtClean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Rudy P. Friesen</a:t>
            </a:r>
            <a:r>
              <a:rPr lang="en-CA" sz="1200" dirty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 </a:t>
            </a:r>
            <a:r>
              <a:rPr lang="en-CA" sz="1200" dirty="0" smtClean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 MAA (ret.), FRAIC, </a:t>
            </a:r>
            <a:r>
              <a:rPr lang="en-CA" sz="1200" dirty="0" err="1" smtClean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Hon</a:t>
            </a:r>
            <a:r>
              <a:rPr lang="en-CA" sz="1200" dirty="0" smtClean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 FAIA, LEED AP </a:t>
            </a:r>
          </a:p>
          <a:p>
            <a:r>
              <a:rPr lang="en-CA" sz="1200" dirty="0" smtClean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Partner Emeritus</a:t>
            </a:r>
          </a:p>
          <a:p>
            <a:r>
              <a:rPr lang="en-CA" sz="1200" dirty="0" smtClean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friesen@ft3.ca</a:t>
            </a:r>
          </a:p>
          <a:p>
            <a:r>
              <a:rPr lang="en-CA" sz="1200" dirty="0" smtClean="0">
                <a:solidFill>
                  <a:schemeClr val="bg1"/>
                </a:solidFill>
                <a:ea typeface="Kozuka Gothic Pro EL" pitchFamily="34" charset="-128"/>
                <a:cs typeface="Arial" pitchFamily="34" charset="0"/>
              </a:rPr>
              <a:t>www.ft3.ca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36" y="778204"/>
            <a:ext cx="1979976" cy="1816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056" y="3298558"/>
            <a:ext cx="3934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/>
              <a:t>Building a Care Facility Where </a:t>
            </a:r>
            <a:br>
              <a:rPr lang="en-CA" sz="3600" dirty="0" smtClean="0"/>
            </a:br>
            <a:r>
              <a:rPr lang="en-CA" sz="3600" dirty="0" smtClean="0"/>
              <a:t>You’d Want to Live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339" y="819700"/>
            <a:ext cx="3082264" cy="1582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e</a:t>
            </a:r>
            <a:r>
              <a:rPr lang="en-CA" sz="3200" dirty="0" smtClean="0"/>
              <a:t>at </a:t>
            </a:r>
            <a:r>
              <a:rPr lang="en-CA" sz="3200" dirty="0" smtClean="0">
                <a:solidFill>
                  <a:srgbClr val="FF0000"/>
                </a:solidFill>
              </a:rPr>
              <a:t>institutional food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24" y="1943099"/>
            <a:ext cx="5970321" cy="2912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3211" y="548800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b</a:t>
            </a:r>
            <a:r>
              <a:rPr lang="en-CA" sz="3200" dirty="0" smtClean="0"/>
              <a:t>e stuck in an </a:t>
            </a:r>
            <a:r>
              <a:rPr lang="en-CA" sz="3200" dirty="0" smtClean="0">
                <a:solidFill>
                  <a:srgbClr val="FF0000"/>
                </a:solidFill>
              </a:rPr>
              <a:t>institutional bedroom </a:t>
            </a:r>
            <a:r>
              <a:rPr lang="en-CA" sz="3200" dirty="0" smtClean="0"/>
              <a:t>or</a:t>
            </a:r>
          </a:p>
          <a:p>
            <a:pPr marL="0" indent="0">
              <a:buNone/>
            </a:pPr>
            <a:r>
              <a:rPr lang="en-CA" sz="3200" dirty="0">
                <a:solidFill>
                  <a:srgbClr val="FF0000"/>
                </a:solidFill>
              </a:rPr>
              <a:t>s</a:t>
            </a:r>
            <a:r>
              <a:rPr lang="en-CA" sz="3200" dirty="0" smtClean="0">
                <a:solidFill>
                  <a:srgbClr val="FF0000"/>
                </a:solidFill>
              </a:rPr>
              <a:t>hare </a:t>
            </a:r>
            <a:r>
              <a:rPr lang="en-CA" sz="3200" dirty="0">
                <a:solidFill>
                  <a:srgbClr val="FF0000"/>
                </a:solidFill>
              </a:rPr>
              <a:t>a bedroom </a:t>
            </a:r>
            <a:r>
              <a:rPr lang="en-CA" sz="3200" dirty="0"/>
              <a:t>with </a:t>
            </a:r>
            <a:r>
              <a:rPr lang="en-CA" sz="3200" dirty="0" smtClean="0"/>
              <a:t>anyone</a:t>
            </a:r>
            <a:endParaRPr lang="en-CA" sz="32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89" y="2904945"/>
            <a:ext cx="3465176" cy="272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240" y="3007619"/>
            <a:ext cx="4256580" cy="2553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2229" y="244000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b</a:t>
            </a:r>
            <a:r>
              <a:rPr lang="en-CA" sz="3200" dirty="0" smtClean="0"/>
              <a:t>e with people I have </a:t>
            </a:r>
            <a:r>
              <a:rPr lang="en-CA" sz="3200" dirty="0" smtClean="0">
                <a:solidFill>
                  <a:srgbClr val="FF0000"/>
                </a:solidFill>
              </a:rPr>
              <a:t>nothing in common </a:t>
            </a:r>
            <a:r>
              <a:rPr lang="en-CA" sz="3200" dirty="0" smtClean="0"/>
              <a:t>with except dementia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872" y="1806690"/>
            <a:ext cx="4572000" cy="40677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01322" y="541744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 smtClean="0">
                <a:solidFill>
                  <a:srgbClr val="FF0000"/>
                </a:solidFill>
              </a:rPr>
              <a:t>confined</a:t>
            </a:r>
            <a:r>
              <a:rPr lang="en-CA" sz="3200" dirty="0" smtClean="0"/>
              <a:t> to </a:t>
            </a:r>
            <a:r>
              <a:rPr lang="en-CA" sz="3200" dirty="0"/>
              <a:t>a</a:t>
            </a:r>
            <a:r>
              <a:rPr lang="en-CA" sz="3200" dirty="0" smtClean="0"/>
              <a:t> facility or</a:t>
            </a:r>
          </a:p>
          <a:p>
            <a:pPr marL="0" indent="0">
              <a:buNone/>
            </a:pPr>
            <a:r>
              <a:rPr lang="en-CA" sz="3200" dirty="0"/>
              <a:t>f</a:t>
            </a:r>
            <a:r>
              <a:rPr lang="en-CA" sz="3200" dirty="0" smtClean="0"/>
              <a:t>eel like I am living in a ghetto or jail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145" y="2480297"/>
            <a:ext cx="4292810" cy="2687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3100" y="534689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0480" y="918214"/>
            <a:ext cx="7528854" cy="4019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  <a:p>
            <a:pPr marL="171450" indent="0">
              <a:buNone/>
            </a:pPr>
            <a:r>
              <a:rPr lang="en-CA" sz="3500" i="1" dirty="0" smtClean="0"/>
              <a:t>“1.6 million people are confined to those institutions…. </a:t>
            </a:r>
          </a:p>
          <a:p>
            <a:pPr marL="171450" indent="0">
              <a:buNone/>
            </a:pPr>
            <a:r>
              <a:rPr lang="en-CA" sz="3500" i="1" dirty="0" smtClean="0"/>
              <a:t/>
            </a:r>
            <a:br>
              <a:rPr lang="en-CA" sz="3500" i="1" dirty="0" smtClean="0"/>
            </a:br>
            <a:r>
              <a:rPr lang="en-CA" sz="3500" i="1" dirty="0" smtClean="0"/>
              <a:t>Their only crime is frailty…most are serving life sentences without the possibility of parole.”</a:t>
            </a:r>
          </a:p>
          <a:p>
            <a:pPr marL="171450" indent="0" algn="r">
              <a:buNone/>
            </a:pPr>
            <a:r>
              <a:rPr lang="en-CA" i="1" dirty="0" smtClean="0">
                <a:sym typeface="Symbol"/>
              </a:rPr>
              <a:t>                         </a:t>
            </a:r>
            <a:r>
              <a:rPr lang="en-CA" sz="1900" i="1" dirty="0" smtClean="0">
                <a:sym typeface="Symbol"/>
              </a:rPr>
              <a:t>  </a:t>
            </a:r>
            <a:r>
              <a:rPr lang="en-CA" sz="1900" dirty="0"/>
              <a:t>Dr. Bill Thomas</a:t>
            </a:r>
            <a:endParaRPr lang="en-CA" sz="1900" i="1" dirty="0"/>
          </a:p>
          <a:p>
            <a:pPr marL="514350"/>
            <a:endParaRPr lang="en-CA" i="1" dirty="0" smtClean="0"/>
          </a:p>
          <a:p>
            <a:pPr marL="171450" indent="0">
              <a:buNone/>
            </a:pPr>
            <a:r>
              <a:rPr lang="en-CA" i="1" dirty="0" smtClean="0"/>
              <a:t>						</a:t>
            </a:r>
            <a:endParaRPr lang="en-CA" sz="1800" i="1" dirty="0"/>
          </a:p>
        </p:txBody>
      </p:sp>
    </p:spTree>
    <p:extLst>
      <p:ext uri="{BB962C8B-B14F-4D97-AF65-F5344CB8AC3E}">
        <p14:creationId xmlns:p14="http://schemas.microsoft.com/office/powerpoint/2010/main" val="6144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s</a:t>
            </a:r>
            <a:r>
              <a:rPr lang="en-CA" sz="3200" dirty="0" smtClean="0"/>
              <a:t>it by the front door, </a:t>
            </a:r>
            <a:r>
              <a:rPr lang="en-CA" sz="3200" dirty="0" smtClean="0">
                <a:solidFill>
                  <a:srgbClr val="FF0000"/>
                </a:solidFill>
              </a:rPr>
              <a:t>wanting to go home </a:t>
            </a:r>
            <a:r>
              <a:rPr lang="en-CA" sz="3200" dirty="0" smtClean="0"/>
              <a:t>because I don’t feel at home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629" y="2578958"/>
            <a:ext cx="5284196" cy="322207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722988" y="170622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 smtClean="0">
                <a:solidFill>
                  <a:srgbClr val="FF0000"/>
                </a:solidFill>
              </a:rPr>
              <a:t>managed with drugs </a:t>
            </a:r>
            <a:r>
              <a:rPr lang="en-CA" sz="3200" dirty="0" smtClean="0"/>
              <a:t>and turn into a zombie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35" y="1993664"/>
            <a:ext cx="5178776" cy="3446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77656" y="394988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h</a:t>
            </a:r>
            <a:r>
              <a:rPr lang="en-CA" sz="3200" dirty="0" smtClean="0"/>
              <a:t>ave my </a:t>
            </a:r>
            <a:r>
              <a:rPr lang="en-CA" sz="3200" dirty="0" smtClean="0">
                <a:solidFill>
                  <a:srgbClr val="FF0000"/>
                </a:solidFill>
              </a:rPr>
              <a:t>friends and relatives barred </a:t>
            </a:r>
            <a:r>
              <a:rPr lang="en-CA" sz="3200" dirty="0" smtClean="0"/>
              <a:t>for asking too many questions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444" y="2236666"/>
            <a:ext cx="4698998" cy="3524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1323" y="496588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35830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</a:t>
            </a:r>
            <a:r>
              <a:rPr lang="en-US" sz="3200" dirty="0" smtClean="0"/>
              <a:t>e put on the </a:t>
            </a:r>
            <a:r>
              <a:rPr lang="en-US" sz="3200" dirty="0" smtClean="0">
                <a:solidFill>
                  <a:srgbClr val="FF0000"/>
                </a:solidFill>
              </a:rPr>
              <a:t>Alzheimer’s track</a:t>
            </a:r>
          </a:p>
          <a:p>
            <a:r>
              <a:rPr lang="en-US" sz="2400" dirty="0" smtClean="0"/>
              <a:t>undergo</a:t>
            </a:r>
            <a:r>
              <a:rPr lang="en-CA" sz="2400" dirty="0" smtClean="0"/>
              <a:t> a battery of invasive tests</a:t>
            </a:r>
          </a:p>
          <a:p>
            <a:r>
              <a:rPr lang="en-US" sz="2400" dirty="0"/>
              <a:t>g</a:t>
            </a:r>
            <a:r>
              <a:rPr lang="en-CA" sz="2400" dirty="0" err="1" smtClean="0"/>
              <a:t>iven</a:t>
            </a:r>
            <a:r>
              <a:rPr lang="en-CA" sz="2400" dirty="0" smtClean="0"/>
              <a:t> an out-dated label</a:t>
            </a:r>
          </a:p>
          <a:p>
            <a:r>
              <a:rPr lang="en-US" sz="2400" dirty="0" err="1" smtClean="0"/>
              <a:t>i</a:t>
            </a:r>
            <a:r>
              <a:rPr lang="en-CA" sz="2400" dirty="0" err="1" smtClean="0"/>
              <a:t>nstitutionalized</a:t>
            </a:r>
            <a:endParaRPr lang="en-CA" sz="2400" dirty="0" smtClean="0"/>
          </a:p>
          <a:p>
            <a:r>
              <a:rPr lang="en-CA" sz="2400" dirty="0" smtClean="0"/>
              <a:t>drugged</a:t>
            </a:r>
          </a:p>
          <a:p>
            <a:r>
              <a:rPr lang="en-US" sz="2400" dirty="0" smtClean="0"/>
              <a:t>left to s</a:t>
            </a:r>
            <a:r>
              <a:rPr lang="en-CA" sz="2400" dirty="0" smtClean="0"/>
              <a:t>lump in a wheelchair</a:t>
            </a:r>
          </a:p>
          <a:p>
            <a:r>
              <a:rPr lang="en-US" sz="2400" dirty="0" smtClean="0"/>
              <a:t>suffer</a:t>
            </a:r>
            <a:r>
              <a:rPr lang="en-CA" sz="2400" dirty="0" smtClean="0"/>
              <a:t> an accelerated demise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5946296" y="543155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784" y="2327274"/>
            <a:ext cx="3907367" cy="29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144" y="551324"/>
            <a:ext cx="7528854" cy="4019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  <a:p>
            <a:pPr marL="514350"/>
            <a:endParaRPr lang="en-CA" i="1" dirty="0" smtClean="0"/>
          </a:p>
          <a:p>
            <a:pPr marL="171450" indent="0">
              <a:buNone/>
            </a:pPr>
            <a:r>
              <a:rPr lang="en-CA" sz="3200" i="1" dirty="0" smtClean="0"/>
              <a:t>“I believe that in the nursing home every year, thousands and thousands of people die of a broken heart. </a:t>
            </a:r>
          </a:p>
          <a:p>
            <a:pPr marL="171450" indent="0">
              <a:buNone/>
            </a:pPr>
            <a:endParaRPr lang="en-CA" sz="3200" i="1" dirty="0"/>
          </a:p>
          <a:p>
            <a:pPr marL="171450" indent="0">
              <a:buNone/>
            </a:pPr>
            <a:r>
              <a:rPr lang="en-CA" sz="3200" i="1" dirty="0" smtClean="0"/>
              <a:t>They die not so much because their organs fail, but because their grip on life has failed.” </a:t>
            </a:r>
            <a:r>
              <a:rPr lang="en-CA" i="1" dirty="0" smtClean="0"/>
              <a:t>						</a:t>
            </a:r>
          </a:p>
          <a:p>
            <a:pPr marL="171450" indent="0" algn="r">
              <a:buNone/>
            </a:pPr>
            <a:r>
              <a:rPr lang="en-CA" sz="1900" i="1" dirty="0" smtClean="0">
                <a:sym typeface="Symbol"/>
              </a:rPr>
              <a:t> </a:t>
            </a:r>
            <a:r>
              <a:rPr lang="en-CA" sz="1900" dirty="0" smtClean="0"/>
              <a:t>Dr. Bill Thomas</a:t>
            </a:r>
            <a:endParaRPr lang="en-CA" sz="1900" i="1" dirty="0"/>
          </a:p>
        </p:txBody>
      </p:sp>
    </p:spTree>
    <p:extLst>
      <p:ext uri="{BB962C8B-B14F-4D97-AF65-F5344CB8AC3E}">
        <p14:creationId xmlns:p14="http://schemas.microsoft.com/office/powerpoint/2010/main" val="38053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CA" dirty="0" smtClean="0"/>
              <a:t>747,000 Canadians have Alzheimer’s or other dementia, </a:t>
            </a:r>
            <a:br>
              <a:rPr lang="en-CA" dirty="0" smtClean="0"/>
            </a:br>
            <a:r>
              <a:rPr lang="en-CA" dirty="0" smtClean="0"/>
              <a:t>1,400,000 by 2031 estimated</a:t>
            </a:r>
            <a:r>
              <a:rPr lang="en-CA" dirty="0"/>
              <a:t> </a:t>
            </a:r>
            <a:r>
              <a:rPr lang="en-CA" sz="1400" dirty="0" smtClean="0">
                <a:sym typeface="Symbol"/>
              </a:rPr>
              <a:t> </a:t>
            </a:r>
            <a:r>
              <a:rPr lang="en-CA" sz="1400" i="1" dirty="0" smtClean="0"/>
              <a:t>CIHR, Government of Canada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CA" sz="1400" i="1" dirty="0"/>
          </a:p>
          <a:p>
            <a:pPr marL="285750" indent="-285750">
              <a:lnSpc>
                <a:spcPct val="150000"/>
              </a:lnSpc>
              <a:spcBef>
                <a:spcPts val="200"/>
              </a:spcBef>
            </a:pPr>
            <a:r>
              <a:rPr lang="en-CA" dirty="0"/>
              <a:t>35 million people over 65 in US, double by 2030 </a:t>
            </a:r>
            <a:r>
              <a:rPr lang="en-CA" sz="1400" dirty="0" smtClean="0">
                <a:sym typeface="Symbol"/>
              </a:rPr>
              <a:t> </a:t>
            </a:r>
            <a:r>
              <a:rPr lang="en-CA" sz="1400" i="1" dirty="0" smtClean="0">
                <a:sym typeface="Symbol"/>
              </a:rPr>
              <a:t>Green House </a:t>
            </a:r>
            <a:r>
              <a:rPr lang="en-CA" sz="1400" dirty="0" smtClean="0">
                <a:sym typeface="Symbol"/>
              </a:rPr>
              <a:t>website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CA" sz="1400" dirty="0">
              <a:sym typeface="Symbol"/>
            </a:endParaRPr>
          </a:p>
          <a:p>
            <a:pPr marL="285750" indent="-285750">
              <a:lnSpc>
                <a:spcPct val="150000"/>
              </a:lnSpc>
              <a:spcBef>
                <a:spcPts val="200"/>
              </a:spcBef>
            </a:pPr>
            <a:r>
              <a:rPr lang="en-CA" dirty="0" smtClean="0"/>
              <a:t>80</a:t>
            </a:r>
            <a:r>
              <a:rPr lang="en-CA" dirty="0"/>
              <a:t>% of seniors in nursing homes have </a:t>
            </a:r>
            <a:r>
              <a:rPr lang="en-CA" dirty="0" smtClean="0"/>
              <a:t>dementia </a:t>
            </a:r>
            <a:r>
              <a:rPr lang="en-CA" sz="1400" dirty="0" smtClean="0">
                <a:sym typeface="Symbol"/>
              </a:rPr>
              <a:t> </a:t>
            </a:r>
            <a:r>
              <a:rPr lang="en-CA" sz="1400" i="1" dirty="0"/>
              <a:t>CBC </a:t>
            </a:r>
            <a:r>
              <a:rPr lang="en-CA" sz="1400" i="1" dirty="0" smtClean="0"/>
              <a:t>News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endParaRPr lang="en-CA" sz="1400" i="1" dirty="0" smtClean="0"/>
          </a:p>
          <a:p>
            <a:pPr marL="285750" lvl="0" indent="-285750">
              <a:lnSpc>
                <a:spcPct val="150000"/>
              </a:lnSpc>
              <a:spcBef>
                <a:spcPts val="200"/>
              </a:spcBef>
            </a:pPr>
            <a:r>
              <a:rPr lang="en-CA" dirty="0"/>
              <a:t>LTC residents: 200,000 in 2011 to 690,000 in 2038 </a:t>
            </a:r>
            <a:r>
              <a:rPr lang="en-CA" sz="1400" dirty="0">
                <a:sym typeface="Symbol"/>
              </a:rPr>
              <a:t> </a:t>
            </a:r>
            <a:r>
              <a:rPr lang="en-CA" sz="1400" i="1" dirty="0" smtClean="0"/>
              <a:t>CUPE/Dementia </a:t>
            </a:r>
            <a:r>
              <a:rPr lang="en-CA" sz="1400" i="1" dirty="0"/>
              <a:t>Support</a:t>
            </a:r>
          </a:p>
          <a:p>
            <a:pPr marL="285750" indent="-285750">
              <a:lnSpc>
                <a:spcPct val="150000"/>
              </a:lnSpc>
            </a:pPr>
            <a:endParaRPr lang="en-CA" sz="1400" i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3550" y="274638"/>
            <a:ext cx="8229600" cy="7794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 could be a </a:t>
            </a:r>
            <a:r>
              <a:rPr lang="en-CA" sz="3200" dirty="0" smtClean="0">
                <a:solidFill>
                  <a:srgbClr val="FF0000"/>
                </a:solidFill>
              </a:rPr>
              <a:t>dementia </a:t>
            </a:r>
            <a:r>
              <a:rPr lang="en-CA" sz="3200" dirty="0">
                <a:solidFill>
                  <a:srgbClr val="FF0000"/>
                </a:solidFill>
              </a:rPr>
              <a:t>s</a:t>
            </a:r>
            <a:r>
              <a:rPr lang="en-CA" sz="3200" dirty="0" smtClean="0">
                <a:solidFill>
                  <a:srgbClr val="FF0000"/>
                </a:solidFill>
              </a:rPr>
              <a:t>tatistic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9485708" y="1794392"/>
            <a:ext cx="7761767" cy="2730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CA" sz="14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81375" y="4919588"/>
            <a:ext cx="5762625" cy="883308"/>
            <a:chOff x="2449451" y="5680832"/>
            <a:chExt cx="3969500" cy="1696475"/>
          </a:xfrm>
          <a:solidFill>
            <a:srgbClr val="FFFF99"/>
          </a:solidFill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2449451" y="5680832"/>
              <a:ext cx="3969500" cy="1696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56241" y="5799724"/>
              <a:ext cx="3507891" cy="135956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r>
                <a:rPr lang="en-CA" sz="2000" i="1" dirty="0" smtClean="0">
                  <a:solidFill>
                    <a:schemeClr val="bg1"/>
                  </a:solidFill>
                  <a:latin typeface="NewsGoth Lt BT" panose="020B0406020203020204" pitchFamily="34" charset="0"/>
                </a:rPr>
                <a:t>“It’s a global epidemic and it is only getting worse.” </a:t>
              </a:r>
              <a:r>
                <a:rPr lang="en-CA" sz="2000" dirty="0">
                  <a:solidFill>
                    <a:schemeClr val="bg1"/>
                  </a:solidFill>
                  <a:sym typeface="Symbol"/>
                </a:rPr>
                <a:t> </a:t>
              </a:r>
              <a:r>
                <a:rPr lang="en-CA" sz="2000" dirty="0" smtClean="0">
                  <a:solidFill>
                    <a:schemeClr val="bg1"/>
                  </a:solidFill>
                  <a:latin typeface="NewsGoth Lt BT" panose="020B0406020203020204" pitchFamily="34" charset="0"/>
                </a:rPr>
                <a:t>Marc </a:t>
              </a:r>
              <a:r>
                <a:rPr lang="en-CA" sz="2000" dirty="0" err="1" smtClean="0">
                  <a:solidFill>
                    <a:schemeClr val="bg1"/>
                  </a:solidFill>
                  <a:latin typeface="NewsGoth Lt BT" panose="020B0406020203020204" pitchFamily="34" charset="0"/>
                </a:rPr>
                <a:t>Wortmann</a:t>
              </a:r>
              <a:r>
                <a:rPr lang="en-CA" sz="2000" dirty="0">
                  <a:solidFill>
                    <a:schemeClr val="bg1"/>
                  </a:solidFill>
                  <a:latin typeface="NewsGoth Lt BT" panose="020B0406020203020204" pitchFamily="34" charset="0"/>
                </a:rPr>
                <a:t> </a:t>
              </a:r>
              <a:r>
                <a:rPr lang="en-CA" sz="2000" dirty="0" smtClean="0">
                  <a:solidFill>
                    <a:schemeClr val="bg1"/>
                  </a:solidFill>
                  <a:latin typeface="NewsGoth Lt BT" panose="020B0406020203020204" pitchFamily="34" charset="0"/>
                </a:rPr>
                <a:t>(ADI)</a:t>
              </a:r>
              <a:endParaRPr lang="en-CA" sz="2000" dirty="0">
                <a:solidFill>
                  <a:schemeClr val="bg1"/>
                </a:solidFill>
                <a:latin typeface="NewsGoth Lt BT" panose="020B0406020203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7204" y="491958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about you?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l</a:t>
            </a:r>
            <a:r>
              <a:rPr lang="en-CA" sz="3200" dirty="0" smtClean="0"/>
              <a:t>ive in a </a:t>
            </a:r>
            <a:r>
              <a:rPr lang="en-CA" sz="3200" dirty="0" smtClean="0">
                <a:solidFill>
                  <a:srgbClr val="FF0000"/>
                </a:solidFill>
              </a:rPr>
              <a:t>home-like </a:t>
            </a:r>
            <a:r>
              <a:rPr lang="en-CA" sz="3200" dirty="0" smtClean="0"/>
              <a:t>environment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089" y="288749"/>
            <a:ext cx="8229600" cy="7794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6926314" y="3863267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838325"/>
            <a:ext cx="5960172" cy="39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h</a:t>
            </a:r>
            <a:r>
              <a:rPr lang="en-CA" sz="3200" dirty="0" smtClean="0"/>
              <a:t>ave </a:t>
            </a:r>
            <a:r>
              <a:rPr lang="en-CA" sz="3200" dirty="0" smtClean="0">
                <a:solidFill>
                  <a:srgbClr val="FF0000"/>
                </a:solidFill>
              </a:rPr>
              <a:t>familiar things </a:t>
            </a:r>
            <a:r>
              <a:rPr lang="en-CA" sz="3200" dirty="0" smtClean="0"/>
              <a:t>in my room, watch TV in my favourite chair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6964767" y="45033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4618" y="2553902"/>
            <a:ext cx="3943006" cy="28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06" y="2553902"/>
            <a:ext cx="4248150" cy="28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h</a:t>
            </a:r>
            <a:r>
              <a:rPr lang="en-CA" sz="3200" dirty="0" smtClean="0"/>
              <a:t>ave food prepared in my household, and </a:t>
            </a:r>
            <a:r>
              <a:rPr lang="en-CA" sz="3200" dirty="0" smtClean="0">
                <a:solidFill>
                  <a:srgbClr val="FF0000"/>
                </a:solidFill>
              </a:rPr>
              <a:t>smell cooking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556" y="1892848"/>
            <a:ext cx="2869020" cy="31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71617" y="439057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144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e</a:t>
            </a:r>
            <a:r>
              <a:rPr lang="en-CA" sz="3200" dirty="0" smtClean="0"/>
              <a:t>njoy </a:t>
            </a:r>
            <a:r>
              <a:rPr lang="en-CA" sz="3200" dirty="0" smtClean="0">
                <a:solidFill>
                  <a:srgbClr val="FF0000"/>
                </a:solidFill>
              </a:rPr>
              <a:t>family-style dining </a:t>
            </a:r>
            <a:r>
              <a:rPr lang="en-CA" sz="3200" dirty="0" smtClean="0"/>
              <a:t>with supper</a:t>
            </a:r>
            <a:r>
              <a:rPr lang="en-CA" sz="3200" dirty="0"/>
              <a:t> </a:t>
            </a:r>
            <a:r>
              <a:rPr lang="en-CA" sz="3200" dirty="0" smtClean="0"/>
              <a:t>as a special event each day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9340" y="160418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6964767" y="45033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31" y="1657350"/>
            <a:ext cx="3474936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60527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n-CA" sz="2800" dirty="0" smtClean="0">
                <a:solidFill>
                  <a:srgbClr val="FF0000"/>
                </a:solidFill>
              </a:rPr>
              <a:t>Family-style </a:t>
            </a:r>
            <a:r>
              <a:rPr lang="en-CA" sz="2800" dirty="0">
                <a:solidFill>
                  <a:srgbClr val="FF0000"/>
                </a:solidFill>
              </a:rPr>
              <a:t>d</a:t>
            </a:r>
            <a:r>
              <a:rPr lang="en-CA" sz="2800" dirty="0" smtClean="0">
                <a:solidFill>
                  <a:srgbClr val="FF0000"/>
                </a:solidFill>
              </a:rPr>
              <a:t>ining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450" y="5263881"/>
            <a:ext cx="3980862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bg1"/>
                </a:solidFill>
              </a:rPr>
              <a:t>“For people with dementia, food may be the last thing they lose interest in.” </a:t>
            </a:r>
            <a:r>
              <a:rPr lang="en-CA" dirty="0" smtClean="0">
                <a:solidFill>
                  <a:schemeClr val="bg1"/>
                </a:solidFill>
              </a:rPr>
              <a:t>Keith Schaeffer, author, “</a:t>
            </a:r>
            <a:endParaRPr lang="en-CA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less medication used</a:t>
            </a:r>
          </a:p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CA" dirty="0" err="1"/>
              <a:t>ess</a:t>
            </a:r>
            <a:r>
              <a:rPr lang="en-CA" dirty="0"/>
              <a:t> food wasted</a:t>
            </a:r>
          </a:p>
          <a:p>
            <a:pPr>
              <a:lnSpc>
                <a:spcPct val="150000"/>
              </a:lnSpc>
            </a:pPr>
            <a:r>
              <a:rPr lang="en-CA" dirty="0"/>
              <a:t>improved health &amp; energy</a:t>
            </a:r>
          </a:p>
          <a:p>
            <a:pPr>
              <a:lnSpc>
                <a:spcPct val="150000"/>
              </a:lnSpc>
            </a:pPr>
            <a:r>
              <a:rPr lang="en-CA" dirty="0"/>
              <a:t>improved body weight</a:t>
            </a:r>
          </a:p>
          <a:p>
            <a:pPr>
              <a:lnSpc>
                <a:spcPct val="150000"/>
              </a:lnSpc>
            </a:pPr>
            <a:r>
              <a:rPr lang="en-US" dirty="0"/>
              <a:t>improved</a:t>
            </a:r>
            <a:r>
              <a:rPr lang="en-CA" dirty="0"/>
              <a:t> fine motor functioning</a:t>
            </a:r>
          </a:p>
          <a:p>
            <a:pPr>
              <a:lnSpc>
                <a:spcPct val="150000"/>
              </a:lnSpc>
            </a:pPr>
            <a:r>
              <a:rPr lang="en-US" dirty="0"/>
              <a:t>richer</a:t>
            </a:r>
            <a:r>
              <a:rPr lang="en-CA" dirty="0"/>
              <a:t> social interaction, better communication</a:t>
            </a:r>
          </a:p>
          <a:p>
            <a:pPr>
              <a:lnSpc>
                <a:spcPct val="150000"/>
              </a:lnSpc>
            </a:pPr>
            <a:r>
              <a:rPr lang="en-CA" dirty="0"/>
              <a:t>fewer pain and behaviour issues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higher</a:t>
            </a:r>
            <a:r>
              <a:rPr lang="en-CA" dirty="0" smtClean="0"/>
              <a:t> </a:t>
            </a:r>
            <a:r>
              <a:rPr lang="en-CA" dirty="0"/>
              <a:t>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4061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h</a:t>
            </a:r>
            <a:r>
              <a:rPr lang="en-CA" sz="3200" dirty="0" smtClean="0"/>
              <a:t>ave </a:t>
            </a:r>
            <a:r>
              <a:rPr lang="en-CA" sz="3200" dirty="0" smtClean="0">
                <a:solidFill>
                  <a:srgbClr val="FF0000"/>
                </a:solidFill>
              </a:rPr>
              <a:t>flexible</a:t>
            </a:r>
            <a:r>
              <a:rPr lang="en-CA" sz="3200" dirty="0" smtClean="0"/>
              <a:t> and </a:t>
            </a:r>
            <a:r>
              <a:rPr lang="en-CA" sz="3200" dirty="0" smtClean="0">
                <a:solidFill>
                  <a:srgbClr val="FF0000"/>
                </a:solidFill>
              </a:rPr>
              <a:t>familiar routines,</a:t>
            </a:r>
            <a:r>
              <a:rPr lang="en-CA" sz="3200" dirty="0"/>
              <a:t> get up, go to bed, </a:t>
            </a:r>
            <a:r>
              <a:rPr lang="en-CA" sz="3200" dirty="0" smtClean="0"/>
              <a:t>bathe, and </a:t>
            </a:r>
            <a:r>
              <a:rPr lang="en-CA" sz="3200" dirty="0"/>
              <a:t>eat meals when I like</a:t>
            </a:r>
          </a:p>
          <a:p>
            <a:pPr marL="0" indent="0">
              <a:buNone/>
            </a:pP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1249767" y="414603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902" y="2235200"/>
            <a:ext cx="4735976" cy="35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h</a:t>
            </a:r>
            <a:r>
              <a:rPr lang="en-CA" sz="3200" dirty="0" smtClean="0"/>
              <a:t>ave </a:t>
            </a:r>
            <a:r>
              <a:rPr lang="en-CA" sz="3200" dirty="0" smtClean="0">
                <a:solidFill>
                  <a:srgbClr val="FF0000"/>
                </a:solidFill>
              </a:rPr>
              <a:t>compassionate caregivers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6174544" y="527633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95" y="1762121"/>
            <a:ext cx="3981778" cy="3410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478" y="1762121"/>
            <a:ext cx="3768224" cy="3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l</a:t>
            </a:r>
            <a:r>
              <a:rPr lang="en-CA" sz="3200" dirty="0" smtClean="0"/>
              <a:t>ive with </a:t>
            </a:r>
            <a:r>
              <a:rPr lang="en-CA" sz="3200" dirty="0" smtClean="0">
                <a:solidFill>
                  <a:srgbClr val="FF0000"/>
                </a:solidFill>
              </a:rPr>
              <a:t>my spouse </a:t>
            </a:r>
            <a:r>
              <a:rPr lang="en-CA" sz="3200" dirty="0" smtClean="0"/>
              <a:t>or have her close by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pic>
        <p:nvPicPr>
          <p:cNvPr id="2" name="Picture 1" descr="Rudy &amp; Edit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45" y="1849911"/>
            <a:ext cx="3386668" cy="3794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27309" y="529044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597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live with </a:t>
            </a:r>
            <a:r>
              <a:rPr lang="en-CA" sz="3200" dirty="0" smtClean="0">
                <a:solidFill>
                  <a:srgbClr val="FF0000"/>
                </a:solidFill>
              </a:rPr>
              <a:t>compatible</a:t>
            </a:r>
            <a:r>
              <a:rPr lang="en-CA" sz="3200" dirty="0" smtClean="0"/>
              <a:t> people in my household; interact </a:t>
            </a:r>
            <a:r>
              <a:rPr lang="en-CA" sz="3200" i="1" dirty="0" smtClean="0"/>
              <a:t>or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retreat</a:t>
            </a:r>
            <a:r>
              <a:rPr lang="en-CA" sz="3200" dirty="0" smtClean="0"/>
              <a:t> to my own room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6451725" y="309487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27" y="2399539"/>
            <a:ext cx="5498773" cy="28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</a:t>
            </a:r>
            <a:r>
              <a:rPr lang="en-CA" sz="3200" dirty="0" smtClean="0"/>
              <a:t>ave </a:t>
            </a:r>
            <a:r>
              <a:rPr lang="en-CA" sz="3200" dirty="0" smtClean="0">
                <a:solidFill>
                  <a:srgbClr val="FF0000"/>
                </a:solidFill>
              </a:rPr>
              <a:t>safe outdoor access</a:t>
            </a:r>
            <a:r>
              <a:rPr lang="en-CA" sz="3200" dirty="0" smtClean="0">
                <a:solidFill>
                  <a:srgbClr val="000000"/>
                </a:solidFill>
              </a:rPr>
              <a:t>,</a:t>
            </a:r>
            <a:r>
              <a:rPr lang="en-CA" sz="3200" dirty="0" smtClean="0">
                <a:solidFill>
                  <a:srgbClr val="FF0000"/>
                </a:solidFill>
              </a:rPr>
              <a:t> </a:t>
            </a:r>
            <a:r>
              <a:rPr lang="en-CA" sz="3200" dirty="0" smtClean="0"/>
              <a:t>with the help of </a:t>
            </a:r>
            <a:r>
              <a:rPr lang="en-CA" sz="3200" dirty="0" smtClean="0">
                <a:solidFill>
                  <a:srgbClr val="FF0000"/>
                </a:solidFill>
              </a:rPr>
              <a:t>technology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5206593" y="458640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442" y="2418100"/>
            <a:ext cx="3571217" cy="318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285" y="2418100"/>
            <a:ext cx="3048817" cy="203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rgbClr val="FF0000"/>
                </a:solidFill>
              </a:rPr>
              <a:t>m</a:t>
            </a:r>
            <a:r>
              <a:rPr lang="en-CA" sz="3200" dirty="0" smtClean="0">
                <a:solidFill>
                  <a:srgbClr val="FF0000"/>
                </a:solidFill>
              </a:rPr>
              <a:t>ake the headlines</a:t>
            </a:r>
            <a:r>
              <a:rPr lang="en-CA" sz="3200" dirty="0" smtClean="0"/>
              <a:t> or be housed with people who do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sp>
        <p:nvSpPr>
          <p:cNvPr id="2" name="Rectangle 1"/>
          <p:cNvSpPr/>
          <p:nvPr/>
        </p:nvSpPr>
        <p:spPr>
          <a:xfrm>
            <a:off x="6657745" y="192352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4198">
            <a:off x="2044034" y="1797999"/>
            <a:ext cx="4257008" cy="2667367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10473">
            <a:off x="3602709" y="2584745"/>
            <a:ext cx="4745777" cy="30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08742" y="3958059"/>
            <a:ext cx="5664852" cy="20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4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9" y="1054100"/>
            <a:ext cx="4723973" cy="46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rgbClr val="FF0000"/>
                </a:solidFill>
              </a:rPr>
              <a:t>g</a:t>
            </a:r>
            <a:r>
              <a:rPr lang="en-CA" sz="3200" dirty="0" smtClean="0">
                <a:solidFill>
                  <a:srgbClr val="FF0000"/>
                </a:solidFill>
              </a:rPr>
              <a:t>o places</a:t>
            </a:r>
            <a:endParaRPr lang="en-CA" sz="3200" dirty="0" smtClean="0"/>
          </a:p>
          <a:p>
            <a:r>
              <a:rPr lang="en-CA" dirty="0" smtClean="0"/>
              <a:t>go outdoors</a:t>
            </a:r>
            <a:endParaRPr lang="en-CA" dirty="0"/>
          </a:p>
          <a:p>
            <a:r>
              <a:rPr lang="en-CA" dirty="0" smtClean="0"/>
              <a:t>wander through stores</a:t>
            </a:r>
          </a:p>
          <a:p>
            <a:r>
              <a:rPr lang="en-CA" dirty="0" smtClean="0"/>
              <a:t>go to Tim Hortons</a:t>
            </a:r>
            <a:endParaRPr lang="en-CA" dirty="0"/>
          </a:p>
          <a:p>
            <a:r>
              <a:rPr lang="en-CA" dirty="0" smtClean="0"/>
              <a:t>be taken to concerts and art galleries </a:t>
            </a:r>
          </a:p>
          <a:p>
            <a:r>
              <a:rPr lang="en-CA" dirty="0" smtClean="0"/>
              <a:t>go out for dinner</a:t>
            </a:r>
            <a:endParaRPr lang="en-CA" dirty="0"/>
          </a:p>
          <a:p>
            <a:r>
              <a:rPr lang="en-CA" dirty="0" smtClean="0"/>
              <a:t>go on trips and bicycle tours, </a:t>
            </a:r>
            <a:br>
              <a:rPr lang="en-CA" dirty="0" smtClean="0"/>
            </a:br>
            <a:r>
              <a:rPr lang="en-CA" dirty="0" smtClean="0"/>
              <a:t>like they do in Denmark</a:t>
            </a:r>
            <a:endParaRPr lang="en-CA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3107723" y="45961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4" name="Picture 3" descr="DSC_038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556" y="1282775"/>
            <a:ext cx="3908777" cy="37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55" y="1072444"/>
            <a:ext cx="8226778" cy="534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v</a:t>
            </a:r>
            <a:r>
              <a:rPr lang="en-CA" sz="3200" dirty="0" smtClean="0"/>
              <a:t>isit with </a:t>
            </a:r>
            <a:r>
              <a:rPr lang="en-CA" sz="3200" dirty="0" smtClean="0">
                <a:solidFill>
                  <a:srgbClr val="FF0000"/>
                </a:solidFill>
              </a:rPr>
              <a:t>friends and relatives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5237088" y="541744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9" y="1821743"/>
            <a:ext cx="2779889" cy="1700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16" y="3767669"/>
            <a:ext cx="3456319" cy="2253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113" y="1862785"/>
            <a:ext cx="3640666" cy="30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r</a:t>
            </a:r>
            <a:r>
              <a:rPr lang="en-CA" sz="3200" dirty="0" smtClean="0"/>
              <a:t>ead </a:t>
            </a:r>
            <a:r>
              <a:rPr lang="en-CA" sz="3200" dirty="0" smtClean="0">
                <a:solidFill>
                  <a:srgbClr val="FF0000"/>
                </a:solidFill>
              </a:rPr>
              <a:t>books</a:t>
            </a:r>
            <a:r>
              <a:rPr lang="en-CA" sz="3200" dirty="0" smtClean="0"/>
              <a:t> &amp; </a:t>
            </a:r>
            <a:r>
              <a:rPr lang="en-CA" sz="3200" dirty="0" smtClean="0">
                <a:solidFill>
                  <a:srgbClr val="FF0000"/>
                </a:solidFill>
              </a:rPr>
              <a:t>newspapers</a:t>
            </a:r>
            <a:r>
              <a:rPr lang="en-CA" sz="3200" dirty="0" smtClean="0"/>
              <a:t>, do </a:t>
            </a:r>
            <a:r>
              <a:rPr lang="en-CA" sz="3200" dirty="0" smtClean="0">
                <a:solidFill>
                  <a:srgbClr val="FF0000"/>
                </a:solidFill>
              </a:rPr>
              <a:t>crossword puzzles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6679244" y="545131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041" y="1943658"/>
            <a:ext cx="2665707" cy="3332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1944158"/>
            <a:ext cx="4997450" cy="33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100654"/>
            <a:ext cx="8229600" cy="46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be challenged to </a:t>
            </a:r>
            <a:r>
              <a:rPr lang="en-CA" sz="3200" dirty="0" smtClean="0">
                <a:solidFill>
                  <a:srgbClr val="FF0000"/>
                </a:solidFill>
              </a:rPr>
              <a:t>learn new things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2806804" y="537302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73" y="2007082"/>
            <a:ext cx="4077976" cy="2925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8" b="-1370"/>
          <a:stretch/>
        </p:blipFill>
        <p:spPr>
          <a:xfrm>
            <a:off x="4905374" y="2008761"/>
            <a:ext cx="3509870" cy="1723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4" y="3852159"/>
            <a:ext cx="3509870" cy="23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f</a:t>
            </a:r>
            <a:r>
              <a:rPr lang="en-CA" sz="3200" dirty="0" smtClean="0"/>
              <a:t>eel like I am living in a </a:t>
            </a:r>
            <a:r>
              <a:rPr lang="en-CA" sz="3200" dirty="0" smtClean="0">
                <a:solidFill>
                  <a:srgbClr val="FF0000"/>
                </a:solidFill>
              </a:rPr>
              <a:t>“normal” community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5858045" y="404036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3" y="1958594"/>
            <a:ext cx="4656536" cy="3050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13" y="1958594"/>
            <a:ext cx="2993218" cy="18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054100"/>
            <a:ext cx="4870450" cy="46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</a:t>
            </a:r>
            <a:r>
              <a:rPr lang="en-US" sz="3200" dirty="0" smtClean="0"/>
              <a:t>e put on </a:t>
            </a: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humane track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iagnosed as brain-aging</a:t>
            </a:r>
          </a:p>
          <a:p>
            <a:r>
              <a:rPr lang="en-US" sz="2400" dirty="0" smtClean="0"/>
              <a:t>focus on what I can still do</a:t>
            </a:r>
            <a:endParaRPr lang="en-CA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ge with dignity</a:t>
            </a:r>
            <a:endParaRPr lang="en-CA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unction independently</a:t>
            </a:r>
            <a:endParaRPr lang="en-CA" sz="2400" dirty="0" smtClean="0"/>
          </a:p>
          <a:p>
            <a:r>
              <a:rPr lang="en-US" sz="2400" dirty="0"/>
              <a:t>f</a:t>
            </a:r>
            <a:r>
              <a:rPr lang="en-CA" sz="2400" dirty="0" smtClean="0"/>
              <a:t>eel a sense of normalcy, connectedness, usefulness--despite cognitive challenges</a:t>
            </a:r>
          </a:p>
          <a:p>
            <a:r>
              <a:rPr lang="en-CA" sz="2400" dirty="0"/>
              <a:t>l</a:t>
            </a:r>
            <a:r>
              <a:rPr lang="en-CA" sz="2400" dirty="0" smtClean="0"/>
              <a:t>ive in a household model facility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 want to …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6089877" y="541744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239" y="1668589"/>
            <a:ext cx="3424285" cy="2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17" y="292100"/>
            <a:ext cx="8144539" cy="5620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Household Model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resident-centred care – unique interests, abilities &amp; needs</a:t>
            </a:r>
          </a:p>
          <a:p>
            <a:pPr>
              <a:lnSpc>
                <a:spcPct val="150000"/>
              </a:lnSpc>
            </a:pPr>
            <a:r>
              <a:rPr lang="en-CA" dirty="0"/>
              <a:t>h</a:t>
            </a:r>
            <a:r>
              <a:rPr lang="en-CA" dirty="0" smtClean="0"/>
              <a:t>ome-like – 5 to 10 residents/household</a:t>
            </a:r>
          </a:p>
          <a:p>
            <a:pPr>
              <a:lnSpc>
                <a:spcPct val="150000"/>
              </a:lnSpc>
            </a:pPr>
            <a:r>
              <a:rPr lang="en-CA" dirty="0"/>
              <a:t>s</a:t>
            </a:r>
            <a:r>
              <a:rPr lang="en-CA" dirty="0" smtClean="0"/>
              <a:t>elf-led multi-skilled care team – food prep, housekeeping, activities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living/dining/kitchen, private bedrooms</a:t>
            </a:r>
            <a:endParaRPr lang="en-CA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</a:t>
            </a:r>
            <a:r>
              <a:rPr lang="en-CA" dirty="0" smtClean="0"/>
              <a:t>lexible schedules – meals, bathing, sleeping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</a:t>
            </a:r>
            <a:r>
              <a:rPr lang="en-CA" dirty="0" smtClean="0"/>
              <a:t>ree access to outdoors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ignificant drop in drug use, behavioural issues</a:t>
            </a:r>
          </a:p>
          <a:p>
            <a:pPr>
              <a:lnSpc>
                <a:spcPct val="150000"/>
              </a:lnSpc>
            </a:pPr>
            <a:r>
              <a:rPr lang="en-CA" dirty="0"/>
              <a:t>h</a:t>
            </a:r>
            <a:r>
              <a:rPr lang="en-CA" dirty="0" smtClean="0"/>
              <a:t>igher quality care</a:t>
            </a:r>
          </a:p>
          <a:p>
            <a:pPr>
              <a:lnSpc>
                <a:spcPct val="150000"/>
              </a:lnSpc>
            </a:pPr>
            <a:r>
              <a:rPr lang="en-CA" dirty="0"/>
              <a:t>l</a:t>
            </a:r>
            <a:r>
              <a:rPr lang="en-CA" dirty="0" smtClean="0"/>
              <a:t>ess costly to operate</a:t>
            </a:r>
          </a:p>
          <a:p>
            <a:pPr>
              <a:lnSpc>
                <a:spcPct val="150000"/>
              </a:lnSpc>
            </a:pPr>
            <a:endParaRPr lang="en-CA" dirty="0" smtClean="0"/>
          </a:p>
          <a:p>
            <a:pPr>
              <a:lnSpc>
                <a:spcPct val="150000"/>
              </a:lnSpc>
            </a:pPr>
            <a:endParaRPr lang="en-CA" sz="2400" dirty="0"/>
          </a:p>
          <a:p>
            <a:pPr>
              <a:lnSpc>
                <a:spcPct val="150000"/>
              </a:lnSpc>
            </a:pPr>
            <a:endParaRPr lang="en-CA" sz="2400" dirty="0" smtClean="0"/>
          </a:p>
          <a:p>
            <a:pPr>
              <a:lnSpc>
                <a:spcPct val="150000"/>
              </a:lnSpc>
            </a:pPr>
            <a:endParaRPr lang="en-CA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>
              <a:spcBef>
                <a:spcPts val="0"/>
              </a:spcBef>
            </a:pPr>
            <a:endParaRPr lang="en-CA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81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</a:t>
            </a:r>
            <a:r>
              <a:rPr lang="en-CA" sz="32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065269"/>
            <a:ext cx="4588228" cy="498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>
                <a:solidFill>
                  <a:srgbClr val="FF0000"/>
                </a:solidFill>
              </a:rPr>
              <a:t>Fisher Personal Care </a:t>
            </a:r>
            <a:r>
              <a:rPr lang="en-CA" sz="2200" dirty="0" smtClean="0">
                <a:solidFill>
                  <a:srgbClr val="FF0000"/>
                </a:solidFill>
              </a:rPr>
              <a:t>Home</a:t>
            </a:r>
          </a:p>
          <a:p>
            <a:pPr marL="0" indent="0">
              <a:buNone/>
            </a:pPr>
            <a:endParaRPr lang="en-CA" sz="1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</a:t>
            </a:r>
            <a:r>
              <a:rPr lang="en-CA" dirty="0" smtClean="0"/>
              <a:t>ousehold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</a:t>
            </a:r>
            <a:r>
              <a:rPr lang="en-CA" dirty="0" smtClean="0"/>
              <a:t>ifestyle based on residents’ past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</a:t>
            </a:r>
            <a:r>
              <a:rPr lang="en-CA" dirty="0" smtClean="0"/>
              <a:t>ompatible family 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10 residents/household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</a:t>
            </a:r>
            <a:r>
              <a:rPr lang="en-CA" dirty="0" smtClean="0"/>
              <a:t>espect for individual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</a:t>
            </a:r>
            <a:r>
              <a:rPr lang="en-CA" dirty="0" smtClean="0"/>
              <a:t>lexible and familiar routines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m</a:t>
            </a:r>
            <a:r>
              <a:rPr lang="en-CA" dirty="0" smtClean="0"/>
              <a:t>ulti-skilled (housekeeping, dietary activities) caregivers for each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886199" y="547388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899" y="914400"/>
            <a:ext cx="4178301" cy="44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85" y="1054100"/>
            <a:ext cx="5168670" cy="401955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Fisher Personal Care Home</a:t>
            </a:r>
          </a:p>
          <a:p>
            <a:r>
              <a:rPr lang="en-CA" sz="1400" dirty="0" smtClean="0"/>
              <a:t>Location</a:t>
            </a:r>
            <a:r>
              <a:rPr lang="en-CA" sz="1400" dirty="0"/>
              <a:t>: Fisher Branch, MB</a:t>
            </a:r>
          </a:p>
          <a:p>
            <a:r>
              <a:rPr lang="en-CA" sz="1400" dirty="0" smtClean="0"/>
              <a:t>Architect</a:t>
            </a:r>
            <a:r>
              <a:rPr lang="en-CA" sz="1400" dirty="0"/>
              <a:t>: </a:t>
            </a:r>
            <a:r>
              <a:rPr lang="en-CA" sz="1400" dirty="0" smtClean="0"/>
              <a:t>ft3</a:t>
            </a:r>
            <a:endParaRPr lang="en-CA" sz="1400" dirty="0"/>
          </a:p>
          <a:p>
            <a:r>
              <a:rPr lang="en-CA" sz="1400" dirty="0" smtClean="0"/>
              <a:t>Date: 1994 to 1999</a:t>
            </a:r>
          </a:p>
          <a:p>
            <a:pPr marL="0" indent="0">
              <a:buNone/>
            </a:pPr>
            <a:endParaRPr lang="en-CA" sz="1400" dirty="0"/>
          </a:p>
        </p:txBody>
      </p:sp>
      <p:pic>
        <p:nvPicPr>
          <p:cNvPr id="5" name="Picture 10" descr="C:\My Documents\Promotional Sheets\Friesen Tokar Architects\Fisher Branch\Fisher Branch\FB1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85" y="2447016"/>
            <a:ext cx="4101252" cy="27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860" y="1880948"/>
            <a:ext cx="3813788" cy="3495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6300" y="1206500"/>
            <a:ext cx="431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30 residents – 10 residents/household</a:t>
            </a:r>
          </a:p>
        </p:txBody>
      </p:sp>
    </p:spTree>
    <p:extLst>
      <p:ext uri="{BB962C8B-B14F-4D97-AF65-F5344CB8AC3E}">
        <p14:creationId xmlns:p14="http://schemas.microsoft.com/office/powerpoint/2010/main" val="36242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</a:t>
            </a:r>
            <a:r>
              <a:rPr lang="en-CA" sz="32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054100"/>
            <a:ext cx="4757562" cy="46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Eden Alternative</a:t>
            </a:r>
            <a:r>
              <a:rPr lang="en-CA" dirty="0"/>
              <a:t>, </a:t>
            </a:r>
            <a:r>
              <a:rPr lang="en-CA" dirty="0" smtClean="0"/>
              <a:t>1994</a:t>
            </a:r>
          </a:p>
          <a:p>
            <a:pPr marL="0" indent="0">
              <a:buNone/>
            </a:pPr>
            <a:endParaRPr lang="en-CA" sz="1000" b="1" dirty="0" smtClean="0"/>
          </a:p>
          <a:p>
            <a:pPr marL="285750" indent="-285750">
              <a:lnSpc>
                <a:spcPct val="150000"/>
              </a:lnSpc>
              <a:spcBef>
                <a:spcPts val="400"/>
              </a:spcBef>
            </a:pPr>
            <a:r>
              <a:rPr lang="en-CA" dirty="0"/>
              <a:t>e</a:t>
            </a:r>
            <a:r>
              <a:rPr lang="en-CA" sz="2000" dirty="0" smtClean="0"/>
              <a:t>lder-centred community </a:t>
            </a:r>
            <a:r>
              <a:rPr lang="en-CA" dirty="0" smtClean="0"/>
              <a:t>with</a:t>
            </a:r>
            <a:r>
              <a:rPr lang="en-CA" sz="2000" dirty="0" smtClean="0"/>
              <a:t> human habitat: plants, animals, children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dirty="0"/>
              <a:t>w</a:t>
            </a:r>
            <a:r>
              <a:rPr lang="en-CA" sz="2000" dirty="0" smtClean="0"/>
              <a:t>ell-being for those with dementia</a:t>
            </a:r>
            <a:endParaRPr lang="en-CA" dirty="0"/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dirty="0"/>
              <a:t>a</a:t>
            </a:r>
            <a:r>
              <a:rPr lang="en-CA" sz="2000" dirty="0" smtClean="0"/>
              <a:t>lternatives to medication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sz="2000" dirty="0" smtClean="0"/>
              <a:t>erson-directed care philosophy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dirty="0"/>
              <a:t>a</a:t>
            </a:r>
            <a:r>
              <a:rPr lang="en-CA" sz="2000" dirty="0" smtClean="0"/>
              <a:t>ddresses three plagues: loneliness, helplessness, and boredom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32" y="3755890"/>
            <a:ext cx="3371218" cy="2161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61" y="695909"/>
            <a:ext cx="1158191" cy="1544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8758" y="1693038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166" y="2303715"/>
            <a:ext cx="3353026" cy="13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488" y="1527448"/>
            <a:ext cx="4298176" cy="4258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I DON’T </a:t>
            </a:r>
            <a:r>
              <a:rPr lang="en-CA" sz="3200" dirty="0" smtClean="0"/>
              <a:t>want </a:t>
            </a:r>
            <a:r>
              <a:rPr lang="en-CA" sz="3200" dirty="0"/>
              <a:t>to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49" y="1054100"/>
            <a:ext cx="8158339" cy="2022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dirty="0">
                <a:solidFill>
                  <a:srgbClr val="FF0000"/>
                </a:solidFill>
              </a:rPr>
              <a:t>b</a:t>
            </a:r>
            <a:r>
              <a:rPr lang="en-CA" sz="3200" dirty="0" smtClean="0">
                <a:solidFill>
                  <a:srgbClr val="FF0000"/>
                </a:solidFill>
              </a:rPr>
              <a:t>e </a:t>
            </a:r>
            <a:r>
              <a:rPr lang="en-CA" sz="3200" dirty="0">
                <a:solidFill>
                  <a:srgbClr val="FF0000"/>
                </a:solidFill>
              </a:rPr>
              <a:t>warehoused </a:t>
            </a:r>
            <a:r>
              <a:rPr lang="en-CA" sz="3200" dirty="0"/>
              <a:t>in an institutional </a:t>
            </a:r>
            <a:r>
              <a:rPr lang="en-CA" sz="3200" dirty="0" smtClean="0"/>
              <a:t>facility</a:t>
            </a:r>
            <a:endParaRPr lang="en-CA" sz="3200" dirty="0"/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dirty="0" smtClean="0"/>
              <a:t>Maples Personal Care Home </a:t>
            </a:r>
          </a:p>
          <a:p>
            <a:r>
              <a:rPr lang="en-CA" sz="1400" dirty="0" smtClean="0"/>
              <a:t>Location</a:t>
            </a:r>
            <a:r>
              <a:rPr lang="en-CA" sz="1400" dirty="0"/>
              <a:t>: </a:t>
            </a:r>
            <a:r>
              <a:rPr lang="en-CA" sz="1400" dirty="0" smtClean="0"/>
              <a:t>Winnipeg, MB</a:t>
            </a:r>
          </a:p>
          <a:p>
            <a:r>
              <a:rPr lang="en-CA" sz="1400" dirty="0" smtClean="0"/>
              <a:t>Architect</a:t>
            </a:r>
            <a:r>
              <a:rPr lang="en-CA" sz="1400" dirty="0"/>
              <a:t>: </a:t>
            </a:r>
            <a:r>
              <a:rPr lang="en-CA" sz="1400" dirty="0" smtClean="0"/>
              <a:t>ft3</a:t>
            </a:r>
          </a:p>
          <a:p>
            <a:r>
              <a:rPr lang="en-CA" sz="1400" dirty="0" smtClean="0"/>
              <a:t>Date: 1979 </a:t>
            </a:r>
            <a:r>
              <a:rPr lang="en-CA" sz="1400" dirty="0"/>
              <a:t>to </a:t>
            </a:r>
            <a:r>
              <a:rPr lang="en-CA" sz="1400" dirty="0" smtClean="0"/>
              <a:t>1981</a:t>
            </a:r>
            <a:endParaRPr lang="en-CA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39232" y="1176338"/>
            <a:ext cx="8229600" cy="461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32882" y="396876"/>
            <a:ext cx="82296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817989" y="16497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90" y="3146626"/>
            <a:ext cx="3957897" cy="29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</a:t>
            </a:r>
            <a:r>
              <a:rPr lang="en-CA" sz="32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054100"/>
            <a:ext cx="5264150" cy="46101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Eden </a:t>
            </a:r>
            <a:r>
              <a:rPr lang="en-CA" dirty="0" smtClean="0"/>
              <a:t>Alternative: </a:t>
            </a:r>
            <a:r>
              <a:rPr lang="en-CA" dirty="0" smtClean="0">
                <a:solidFill>
                  <a:srgbClr val="FF0000"/>
                </a:solidFill>
              </a:rPr>
              <a:t>Sherbrooke </a:t>
            </a:r>
            <a:r>
              <a:rPr lang="en-CA" dirty="0">
                <a:solidFill>
                  <a:srgbClr val="FF0000"/>
                </a:solidFill>
              </a:rPr>
              <a:t>Community </a:t>
            </a:r>
            <a:r>
              <a:rPr lang="en-CA" dirty="0" smtClean="0">
                <a:solidFill>
                  <a:srgbClr val="FF0000"/>
                </a:solidFill>
              </a:rPr>
              <a:t>Centre</a:t>
            </a:r>
          </a:p>
          <a:p>
            <a:r>
              <a:rPr lang="en-CA" sz="1400" dirty="0" smtClean="0"/>
              <a:t>Location: Saskatoon, SK</a:t>
            </a:r>
          </a:p>
          <a:p>
            <a:r>
              <a:rPr lang="en-CA" sz="1400" dirty="0" smtClean="0"/>
              <a:t>Architect: AODBT</a:t>
            </a:r>
          </a:p>
          <a:p>
            <a:r>
              <a:rPr lang="en-CA" sz="1400" dirty="0" smtClean="0"/>
              <a:t>Date: 1998-1999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78" y="2105746"/>
            <a:ext cx="4150862" cy="3785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946" y="2382932"/>
            <a:ext cx="2548239" cy="33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1254" y="570672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1491734"/>
            <a:ext cx="479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36 residents – 9 residents/household</a:t>
            </a:r>
          </a:p>
        </p:txBody>
      </p:sp>
    </p:spTree>
    <p:extLst>
      <p:ext uri="{BB962C8B-B14F-4D97-AF65-F5344CB8AC3E}">
        <p14:creationId xmlns:p14="http://schemas.microsoft.com/office/powerpoint/2010/main" val="33028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671" y="1387299"/>
            <a:ext cx="4099035" cy="455347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c</a:t>
            </a:r>
            <a:r>
              <a:rPr lang="en-CA" sz="2000" dirty="0" smtClean="0"/>
              <a:t>lusters of small, cozy houses, </a:t>
            </a:r>
            <a:br>
              <a:rPr lang="en-CA" sz="2000" dirty="0" smtClean="0"/>
            </a:br>
            <a:r>
              <a:rPr lang="en-CA" sz="2000" dirty="0" smtClean="0"/>
              <a:t>8 to 10 residents/house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a</a:t>
            </a:r>
            <a:r>
              <a:rPr lang="en-CA" sz="2000" dirty="0" smtClean="0"/>
              <a:t> place like home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o</a:t>
            </a:r>
            <a:r>
              <a:rPr lang="en-CA" sz="2000" dirty="0" smtClean="0"/>
              <a:t>pen kitchen for meal preparation</a:t>
            </a:r>
          </a:p>
          <a:p>
            <a:pPr marL="285750" indent="-285750">
              <a:lnSpc>
                <a:spcPct val="150000"/>
              </a:lnSpc>
            </a:pPr>
            <a:r>
              <a:rPr lang="en-CA" sz="2000" dirty="0"/>
              <a:t>f</a:t>
            </a:r>
            <a:r>
              <a:rPr lang="en-CA" sz="2000" dirty="0" smtClean="0"/>
              <a:t>ive </a:t>
            </a:r>
            <a:r>
              <a:rPr lang="en-CA" sz="2000" dirty="0"/>
              <a:t>year, $10 million from </a:t>
            </a:r>
            <a:r>
              <a:rPr lang="en-CA" sz="2000" dirty="0" smtClean="0"/>
              <a:t>foundation</a:t>
            </a:r>
          </a:p>
          <a:p>
            <a:pPr marL="285750" indent="-285750">
              <a:lnSpc>
                <a:spcPct val="150000"/>
              </a:lnSpc>
            </a:pPr>
            <a:r>
              <a:rPr lang="en-CA" sz="2000" dirty="0"/>
              <a:t>self-managed, cross-trained </a:t>
            </a:r>
            <a:r>
              <a:rPr lang="en-CA" sz="2000" dirty="0" smtClean="0"/>
              <a:t>team</a:t>
            </a:r>
          </a:p>
          <a:p>
            <a:pPr marL="285750" indent="-285750">
              <a:lnSpc>
                <a:spcPct val="150000"/>
              </a:lnSpc>
            </a:pPr>
            <a:r>
              <a:rPr lang="en-CA" sz="2000" dirty="0" smtClean="0"/>
              <a:t>clinical </a:t>
            </a:r>
            <a:r>
              <a:rPr lang="en-CA" sz="2000" dirty="0"/>
              <a:t>s</a:t>
            </a:r>
            <a:r>
              <a:rPr lang="en-CA" sz="2000" dirty="0" smtClean="0"/>
              <a:t>upport team</a:t>
            </a:r>
            <a:endParaRPr lang="en-CA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884" y="2236816"/>
            <a:ext cx="4151672" cy="218812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3550" y="1054100"/>
            <a:ext cx="8229600" cy="461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Green House Project</a:t>
            </a:r>
            <a:r>
              <a:rPr lang="en-CA" sz="2000" dirty="0"/>
              <a:t>, 2003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…</a:t>
            </a:r>
            <a:endParaRPr lang="en-CA" sz="3200" dirty="0"/>
          </a:p>
        </p:txBody>
      </p:sp>
      <p:sp>
        <p:nvSpPr>
          <p:cNvPr id="13" name="Rectangle 12"/>
          <p:cNvSpPr/>
          <p:nvPr/>
        </p:nvSpPr>
        <p:spPr>
          <a:xfrm>
            <a:off x="5801531" y="465544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6422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…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33" y="1254642"/>
            <a:ext cx="7517218" cy="401955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Green House </a:t>
            </a:r>
            <a:r>
              <a:rPr lang="en-CA" dirty="0" smtClean="0"/>
              <a:t>Project: </a:t>
            </a:r>
            <a:r>
              <a:rPr lang="en-CA" dirty="0" err="1" smtClean="0">
                <a:solidFill>
                  <a:srgbClr val="FF0000"/>
                </a:solidFill>
              </a:rPr>
              <a:t>Penick</a:t>
            </a:r>
            <a:r>
              <a:rPr lang="en-CA" dirty="0" smtClean="0">
                <a:solidFill>
                  <a:srgbClr val="FF0000"/>
                </a:solidFill>
              </a:rPr>
              <a:t> Village</a:t>
            </a:r>
          </a:p>
          <a:p>
            <a:r>
              <a:rPr lang="en-CA" sz="1400" dirty="0"/>
              <a:t>Location: Winston </a:t>
            </a:r>
            <a:r>
              <a:rPr lang="en-CA" sz="1400" dirty="0" smtClean="0"/>
              <a:t>Salem, NC</a:t>
            </a:r>
          </a:p>
          <a:p>
            <a:r>
              <a:rPr lang="en-CA" sz="1400" dirty="0" smtClean="0"/>
              <a:t>Date: 2010</a:t>
            </a:r>
          </a:p>
          <a:p>
            <a:r>
              <a:rPr lang="en-CA" sz="1400" dirty="0"/>
              <a:t>Architect: CJMW </a:t>
            </a:r>
            <a:r>
              <a:rPr lang="en-CA" sz="1400" dirty="0" smtClean="0"/>
              <a:t>Architecture</a:t>
            </a:r>
          </a:p>
          <a:p>
            <a:endParaRPr lang="en-CA" sz="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820138"/>
            <a:ext cx="3213100" cy="2058107"/>
          </a:xfrm>
          <a:prstGeom prst="rect">
            <a:avLst/>
          </a:prstGeom>
        </p:spPr>
      </p:pic>
      <p:pic>
        <p:nvPicPr>
          <p:cNvPr id="6" name="Picture 4" descr="C:\Users\graham\Desktop\knock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52" y="2560288"/>
            <a:ext cx="4014748" cy="28118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97401" y="1879600"/>
            <a:ext cx="4546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10 residents – 10 </a:t>
            </a:r>
            <a:r>
              <a:rPr lang="en-CA" sz="2000" dirty="0" smtClean="0"/>
              <a:t>residents/house</a:t>
            </a:r>
            <a:endParaRPr lang="en-CA" sz="2000" dirty="0"/>
          </a:p>
        </p:txBody>
      </p:sp>
      <p:sp>
        <p:nvSpPr>
          <p:cNvPr id="9" name="Rectangle 8"/>
          <p:cNvSpPr/>
          <p:nvPr/>
        </p:nvSpPr>
        <p:spPr>
          <a:xfrm>
            <a:off x="1792565" y="53581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8402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</a:t>
            </a:r>
            <a:r>
              <a:rPr lang="en-CA" sz="3200" dirty="0"/>
              <a:t>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518" y="2645624"/>
            <a:ext cx="2281782" cy="28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7161" y="2431733"/>
            <a:ext cx="5741582" cy="31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5200" y="3333574"/>
            <a:ext cx="5227411" cy="66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 baseline="0">
                <a:solidFill>
                  <a:srgbClr val="686765"/>
                </a:solidFill>
                <a:latin typeface="NewsGoth Dm BT" panose="020B0603020203020204" pitchFamily="34" charset="0"/>
                <a:ea typeface="+mn-ea"/>
                <a:cs typeface="NewsGoth Lt BT Light"/>
              </a:defRPr>
            </a:lvl1pPr>
            <a:lvl2pPr marL="0" indent="-2844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2000" kern="1200">
                <a:solidFill>
                  <a:srgbClr val="686765"/>
                </a:solidFill>
                <a:latin typeface="NewsGoth Dm BT" panose="020B0603020203020204" pitchFamily="34" charset="0"/>
                <a:ea typeface="+mn-ea"/>
                <a:cs typeface="NewsGoth Dm BT" panose="020B0603020203020204" pitchFamily="34" charset="0"/>
              </a:defRPr>
            </a:lvl2pPr>
            <a:lvl3pPr marL="561600" indent="-2844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rgbClr val="686765"/>
                </a:solidFill>
                <a:latin typeface="NewsGoth Lt BT Light"/>
                <a:ea typeface="+mn-ea"/>
                <a:cs typeface="NewsGoth Lt BT Light"/>
              </a:defRPr>
            </a:lvl3pPr>
            <a:lvl4pPr marL="871200" indent="-284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NewsGoth Lt BT Light"/>
                <a:ea typeface="+mn-ea"/>
                <a:cs typeface="NewsGoth Lt BT Light"/>
              </a:defRPr>
            </a:lvl4pPr>
            <a:lvl5pPr marL="1195200" indent="-2844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NewsGoth Lt BT Light"/>
                <a:ea typeface="+mn-ea"/>
                <a:cs typeface="NewsGoth Lt B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000" dirty="0" smtClean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6755" y="568555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1300" y="1155700"/>
            <a:ext cx="6121400" cy="132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dirty="0" smtClean="0">
                <a:solidFill>
                  <a:srgbClr val="000000"/>
                </a:solidFill>
              </a:rPr>
              <a:t>Green House Project: </a:t>
            </a:r>
            <a:r>
              <a:rPr lang="en-CA" dirty="0" smtClean="0">
                <a:solidFill>
                  <a:srgbClr val="FF0000"/>
                </a:solidFill>
              </a:rPr>
              <a:t>Leonard Florence Center for Living</a:t>
            </a:r>
          </a:p>
          <a:p>
            <a:r>
              <a:rPr lang="en-CA" sz="1400" dirty="0" smtClean="0"/>
              <a:t>Location: Chelsea, MA	</a:t>
            </a:r>
          </a:p>
          <a:p>
            <a:r>
              <a:rPr lang="en-CA" sz="1400" dirty="0" smtClean="0"/>
              <a:t>Architect: </a:t>
            </a:r>
            <a:r>
              <a:rPr lang="en-CA" sz="1400" dirty="0" err="1" smtClean="0"/>
              <a:t>DiMella</a:t>
            </a:r>
            <a:r>
              <a:rPr lang="en-CA" sz="1400" dirty="0" smtClean="0"/>
              <a:t> Shaffer Associates, Inc.</a:t>
            </a:r>
          </a:p>
          <a:p>
            <a:r>
              <a:rPr lang="en-CA" sz="1400" dirty="0" smtClean="0"/>
              <a:t>Date: 2010	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6400" y="1662626"/>
            <a:ext cx="44196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CA" sz="2000" dirty="0" smtClean="0">
                <a:solidFill>
                  <a:srgbClr val="000000"/>
                </a:solidFill>
                <a:cs typeface="Calibri"/>
              </a:rPr>
              <a:t>100 residents 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–</a:t>
            </a:r>
            <a:r>
              <a:rPr lang="en-CA" sz="2000" dirty="0" smtClean="0">
                <a:solidFill>
                  <a:srgbClr val="000000"/>
                </a:solidFill>
                <a:cs typeface="Calibri"/>
              </a:rPr>
              <a:t> 10 residents/household</a:t>
            </a:r>
            <a:endParaRPr lang="en-CA" sz="20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7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058" y="1308812"/>
            <a:ext cx="2913790" cy="453135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34500"/>
            <a:ext cx="8229600" cy="7794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/>
              <a:t>m</a:t>
            </a:r>
            <a:r>
              <a:rPr lang="en-CA" sz="3200" i="1" dirty="0" smtClean="0"/>
              <a:t>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…</a:t>
            </a: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333" y="1114942"/>
            <a:ext cx="3100867" cy="129488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QUIS-EH-O: </a:t>
            </a:r>
            <a:r>
              <a:rPr lang="en-CA" dirty="0" smtClean="0">
                <a:solidFill>
                  <a:srgbClr val="FF0000"/>
                </a:solidFill>
              </a:rPr>
              <a:t>Salem Home</a:t>
            </a:r>
            <a:endParaRPr lang="en-CA" sz="800" b="1" dirty="0" smtClean="0"/>
          </a:p>
          <a:p>
            <a:r>
              <a:rPr lang="en-CA" sz="1400" dirty="0" smtClean="0"/>
              <a:t>Location: Winkler, MB</a:t>
            </a:r>
          </a:p>
          <a:p>
            <a:r>
              <a:rPr lang="en-CA" sz="1400" dirty="0" smtClean="0"/>
              <a:t>Architect: ft3</a:t>
            </a:r>
            <a:endParaRPr lang="en-CA" sz="1400" dirty="0"/>
          </a:p>
          <a:p>
            <a:pPr>
              <a:tabLst>
                <a:tab pos="457200" algn="l"/>
              </a:tabLst>
            </a:pPr>
            <a:r>
              <a:rPr lang="en-CA" sz="1400" dirty="0" smtClean="0"/>
              <a:t>Date:	1983 </a:t>
            </a:r>
            <a:r>
              <a:rPr lang="en-CA" sz="1400" dirty="0"/>
              <a:t>to </a:t>
            </a:r>
            <a:r>
              <a:rPr lang="en-CA" sz="1400" dirty="0" smtClean="0"/>
              <a:t>Present</a:t>
            </a:r>
          </a:p>
          <a:p>
            <a:endParaRPr lang="en-CA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811460" y="1093610"/>
            <a:ext cx="4564189" cy="1916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 baseline="0">
                <a:solidFill>
                  <a:srgbClr val="686765"/>
                </a:solidFill>
                <a:latin typeface="NewsGoth Dm BT" panose="020B0603020203020204" pitchFamily="34" charset="0"/>
                <a:ea typeface="+mn-ea"/>
                <a:cs typeface="NewsGoth Lt BT Light"/>
              </a:defRPr>
            </a:lvl1pPr>
            <a:lvl2pPr marL="0" indent="-2844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2000" kern="1200">
                <a:solidFill>
                  <a:srgbClr val="686765"/>
                </a:solidFill>
                <a:latin typeface="NewsGoth Dm BT" panose="020B0603020203020204" pitchFamily="34" charset="0"/>
                <a:ea typeface="+mn-ea"/>
                <a:cs typeface="NewsGoth Dm BT" panose="020B0603020203020204" pitchFamily="34" charset="0"/>
              </a:defRPr>
            </a:lvl2pPr>
            <a:lvl3pPr marL="561600" indent="-2844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rgbClr val="686765"/>
                </a:solidFill>
                <a:latin typeface="NewsGoth Lt BT Light"/>
                <a:ea typeface="+mn-ea"/>
                <a:cs typeface="NewsGoth Lt BT Light"/>
              </a:defRPr>
            </a:lvl3pPr>
            <a:lvl4pPr marL="871200" indent="-284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NewsGoth Lt BT Light"/>
                <a:ea typeface="+mn-ea"/>
                <a:cs typeface="NewsGoth Lt BT Light"/>
              </a:defRPr>
            </a:lvl4pPr>
            <a:lvl5pPr marL="1195200" indent="-2844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NewsGoth Lt BT Light"/>
                <a:ea typeface="+mn-ea"/>
                <a:cs typeface="NewsGoth Lt B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+mn-lt"/>
                <a:cs typeface="Calibri"/>
              </a:rPr>
              <a:t>m</a:t>
            </a:r>
            <a:r>
              <a:rPr lang="en-CA" dirty="0" err="1" smtClean="0">
                <a:solidFill>
                  <a:schemeClr val="tx1"/>
                </a:solidFill>
                <a:latin typeface="+mn-lt"/>
                <a:cs typeface="Calibri"/>
              </a:rPr>
              <a:t>odified</a:t>
            </a:r>
            <a:r>
              <a:rPr lang="en-CA" dirty="0" smtClean="0">
                <a:solidFill>
                  <a:schemeClr val="tx1"/>
                </a:solidFill>
                <a:latin typeface="+mn-lt"/>
                <a:cs typeface="Calibri"/>
              </a:rPr>
              <a:t> institutional facility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 smtClean="0">
                <a:solidFill>
                  <a:schemeClr val="tx1"/>
                </a:solidFill>
                <a:latin typeface="+mn-lt"/>
                <a:cs typeface="Calibri"/>
              </a:rPr>
              <a:t>146 residents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 smtClean="0">
                <a:solidFill>
                  <a:schemeClr val="tx1"/>
                </a:solidFill>
                <a:latin typeface="+mn-lt"/>
                <a:cs typeface="Calibri"/>
              </a:rPr>
              <a:t>9 dining rooms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Calibri"/>
              </a:rPr>
              <a:t>r</a:t>
            </a:r>
            <a:r>
              <a:rPr lang="en-CA" dirty="0" err="1" smtClean="0">
                <a:solidFill>
                  <a:schemeClr val="tx1"/>
                </a:solidFill>
                <a:latin typeface="+mn-lt"/>
                <a:cs typeface="Calibri"/>
              </a:rPr>
              <a:t>elationship</a:t>
            </a:r>
            <a:r>
              <a:rPr lang="en-CA" dirty="0">
                <a:solidFill>
                  <a:schemeClr val="tx1"/>
                </a:solidFill>
                <a:latin typeface="+mn-lt"/>
                <a:cs typeface="Calibri"/>
              </a:rPr>
              <a:t>-</a:t>
            </a:r>
            <a:r>
              <a:rPr lang="en-CA" dirty="0" smtClean="0">
                <a:solidFill>
                  <a:schemeClr val="tx1"/>
                </a:solidFill>
                <a:latin typeface="+mn-lt"/>
                <a:cs typeface="Calibri"/>
              </a:rPr>
              <a:t>centred care</a:t>
            </a:r>
          </a:p>
          <a:p>
            <a:endParaRPr lang="en-CA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699224"/>
            <a:ext cx="3174460" cy="31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</a:t>
            </a:r>
            <a:r>
              <a:rPr lang="en-CA" sz="3200" i="1" dirty="0" smtClean="0"/>
              <a:t>might</a:t>
            </a:r>
            <a:r>
              <a:rPr lang="en-CA" sz="3200" dirty="0" smtClean="0"/>
              <a:t> </a:t>
            </a: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/>
              <a:t>h</a:t>
            </a:r>
            <a:r>
              <a:rPr lang="en-CA" sz="3200" dirty="0" smtClean="0"/>
              <a:t>appy </a:t>
            </a:r>
            <a:r>
              <a:rPr lang="en-CA" sz="3200" dirty="0"/>
              <a:t>i</a:t>
            </a:r>
            <a:r>
              <a:rPr lang="en-CA" sz="3200" dirty="0" smtClean="0"/>
              <a:t>n </a:t>
            </a:r>
            <a:r>
              <a:rPr lang="en-CA" sz="32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088089"/>
            <a:ext cx="8983133" cy="4568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De </a:t>
            </a:r>
            <a:r>
              <a:rPr lang="en-CA" dirty="0" err="1">
                <a:solidFill>
                  <a:srgbClr val="FF0000"/>
                </a:solidFill>
              </a:rPr>
              <a:t>Hogeweyk</a:t>
            </a:r>
            <a:r>
              <a:rPr lang="en-CA" dirty="0"/>
              <a:t>, </a:t>
            </a:r>
            <a:r>
              <a:rPr lang="en-CA" dirty="0" smtClean="0"/>
              <a:t>The Netherlands 2009</a:t>
            </a:r>
          </a:p>
          <a:p>
            <a:pPr>
              <a:lnSpc>
                <a:spcPct val="150000"/>
              </a:lnSpc>
            </a:pPr>
            <a:r>
              <a:rPr lang="en-CA" sz="2000" dirty="0" smtClean="0"/>
              <a:t>152 residents with severe or extreme dementia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sz="2000" dirty="0" smtClean="0"/>
              <a:t>mall “village” of 23 households, 6 to 7 residents/household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</a:t>
            </a:r>
            <a:r>
              <a:rPr lang="en-CA" sz="2000" dirty="0" smtClean="0"/>
              <a:t>ctivities/facilities that attract non-residents</a:t>
            </a:r>
          </a:p>
          <a:p>
            <a:pPr marL="342900" indent="-342900">
              <a:lnSpc>
                <a:spcPct val="15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CA" dirty="0"/>
              <a:t>m</a:t>
            </a:r>
            <a:r>
              <a:rPr lang="en-CA" sz="2000" dirty="0" smtClean="0"/>
              <a:t>icrocosm </a:t>
            </a:r>
            <a:r>
              <a:rPr lang="en-CA" sz="2000" dirty="0"/>
              <a:t>of a </a:t>
            </a:r>
            <a:r>
              <a:rPr lang="en-CA" sz="2000" dirty="0" smtClean="0"/>
              <a:t>Dutch city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854" y="3086100"/>
            <a:ext cx="4598214" cy="3065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1550913" y="4970477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26987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De </a:t>
            </a:r>
            <a:r>
              <a:rPr lang="en-CA" sz="3200" dirty="0" err="1" smtClean="0"/>
              <a:t>Hogeweyk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Core Principles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dirty="0" smtClean="0">
                <a:solidFill>
                  <a:srgbClr val="FF0000"/>
                </a:solidFill>
              </a:rPr>
              <a:t>Relieve anxiety, confusion, anger </a:t>
            </a:r>
            <a:r>
              <a:rPr lang="en-CA" dirty="0" smtClean="0"/>
              <a:t>by providing: </a:t>
            </a:r>
          </a:p>
          <a:p>
            <a:pPr>
              <a:lnSpc>
                <a:spcPct val="150000"/>
              </a:lnSpc>
            </a:pPr>
            <a:r>
              <a:rPr lang="en-CA" dirty="0"/>
              <a:t>a</a:t>
            </a:r>
            <a:r>
              <a:rPr lang="en-CA" dirty="0" smtClean="0"/>
              <a:t> safe, familiar and normal environment; </a:t>
            </a:r>
          </a:p>
          <a:p>
            <a:pPr>
              <a:lnSpc>
                <a:spcPct val="150000"/>
              </a:lnSpc>
            </a:pPr>
            <a:r>
              <a:rPr lang="en-CA" dirty="0"/>
              <a:t>a</a:t>
            </a:r>
            <a:r>
              <a:rPr lang="en-CA" dirty="0" smtClean="0"/>
              <a:t>n almost-normal home surrounded by recognizable things and similar people.</a:t>
            </a:r>
            <a:endParaRPr lang="en-CA" sz="1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CA" dirty="0" smtClean="0">
                <a:solidFill>
                  <a:srgbClr val="FF0000"/>
                </a:solidFill>
              </a:rPr>
              <a:t>Maximize quality of life</a:t>
            </a:r>
            <a:r>
              <a:rPr lang="en-CA" dirty="0" smtClean="0"/>
              <a:t> by focusing on: </a:t>
            </a:r>
          </a:p>
          <a:p>
            <a:pPr>
              <a:lnSpc>
                <a:spcPct val="150000"/>
              </a:lnSpc>
            </a:pPr>
            <a:r>
              <a:rPr lang="en-CA" dirty="0"/>
              <a:t>e</a:t>
            </a:r>
            <a:r>
              <a:rPr lang="en-CA" dirty="0" smtClean="0"/>
              <a:t>verything residents can still do, not on what they can’t do</a:t>
            </a:r>
            <a:r>
              <a:rPr lang="en-CA" dirty="0" smtClean="0">
                <a:latin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42535" y="4667250"/>
            <a:ext cx="7401466" cy="1038223"/>
            <a:chOff x="1387332" y="5680832"/>
            <a:chExt cx="5098392" cy="739581"/>
          </a:xfrm>
          <a:solidFill>
            <a:srgbClr val="FF0000"/>
          </a:solidFill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/>
            <p:cNvSpPr/>
            <p:nvPr/>
          </p:nvSpPr>
          <p:spPr>
            <a:xfrm>
              <a:off x="1387332" y="5680832"/>
              <a:ext cx="5098392" cy="7395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0194" y="5799725"/>
              <a:ext cx="5012667" cy="41920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r>
                <a:rPr lang="en-CA" sz="20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ewsGoth Lt BT" panose="020B0406020203020204" pitchFamily="34" charset="0"/>
                </a:rPr>
                <a:t>LTC residents spend an average of 96 seconds/day outdoors;</a:t>
              </a:r>
            </a:p>
            <a:p>
              <a:r>
                <a:rPr lang="en-CA" sz="20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ewsGoth Lt BT" panose="020B0406020203020204" pitchFamily="34" charset="0"/>
                </a:rPr>
                <a:t>60% never receive visitors </a:t>
              </a:r>
              <a:r>
                <a:rPr lang="en-CA" sz="12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ewsGoth Lt BT" panose="020B0406020203020204" pitchFamily="34" charset="0"/>
                </a:rPr>
                <a:t>– Dutch Alzheimer Association</a:t>
              </a:r>
              <a:endParaRPr lang="en-CA" sz="1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ewsGoth Lt BT" panose="020B0406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2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De </a:t>
            </a:r>
            <a:r>
              <a:rPr lang="en-CA" sz="3200" dirty="0" err="1" smtClean="0"/>
              <a:t>Hogeweyk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Site </a:t>
            </a:r>
            <a:r>
              <a:rPr lang="en-CA" sz="3200" dirty="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77" y="1254642"/>
            <a:ext cx="4112633" cy="4432136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50% of site open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</a:t>
            </a:r>
            <a:r>
              <a:rPr lang="en-CA" dirty="0" smtClean="0"/>
              <a:t>uilding forms boundary/security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o</a:t>
            </a:r>
            <a:r>
              <a:rPr lang="en-CA" dirty="0" smtClean="0"/>
              <a:t>ne entrance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n</a:t>
            </a:r>
            <a:r>
              <a:rPr lang="en-CA" dirty="0" smtClean="0"/>
              <a:t>o locks, residents free to roam day and night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</a:t>
            </a:r>
            <a:r>
              <a:rPr lang="en-CA" dirty="0" smtClean="0"/>
              <a:t>estaurant, grocery store, meeting rooms near entrance</a:t>
            </a:r>
            <a:endParaRPr lang="en-C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6" y="1074161"/>
            <a:ext cx="4261556" cy="3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42534" y="4913781"/>
            <a:ext cx="7401466" cy="669925"/>
            <a:chOff x="1320560" y="5680832"/>
            <a:chExt cx="5098392" cy="739581"/>
          </a:xfrm>
          <a:solidFill>
            <a:srgbClr val="FF0000"/>
          </a:solidFill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1320560" y="5680832"/>
              <a:ext cx="5098392" cy="7395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1468" y="5799725"/>
              <a:ext cx="5012667" cy="44171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r>
                <a:rPr lang="en-CA" sz="2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ewsGoth Lt BT" panose="020B0406020203020204" pitchFamily="34" charset="0"/>
                </a:rPr>
                <a:t>“Lifestyle groupings maximize harmony and mutual interest.”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1" y="274638"/>
            <a:ext cx="8904111" cy="7794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De </a:t>
            </a:r>
            <a:r>
              <a:rPr lang="en-CA" sz="3200" dirty="0" err="1" smtClean="0"/>
              <a:t>Hogeweyk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Lifestyles Selection Guide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33" y="1254642"/>
            <a:ext cx="7761767" cy="299350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CA" dirty="0"/>
              <a:t>g</a:t>
            </a:r>
            <a:r>
              <a:rPr lang="en-CA" sz="2000" dirty="0" smtClean="0"/>
              <a:t>uide (80 questions) developed by </a:t>
            </a:r>
            <a:r>
              <a:rPr lang="en-CA" sz="2000" dirty="0" err="1" smtClean="0"/>
              <a:t>Motivaction</a:t>
            </a:r>
            <a:r>
              <a:rPr lang="en-CA" sz="2000" dirty="0" smtClean="0"/>
              <a:t> (</a:t>
            </a:r>
            <a:r>
              <a:rPr lang="en-CA" sz="2000" dirty="0" smtClean="0">
                <a:latin typeface="NewsGoth Lt BT" panose="020B0406020203020204" pitchFamily="34" charset="0"/>
                <a:hlinkClick r:id="rId2"/>
              </a:rPr>
              <a:t>www.motivaction.nl</a:t>
            </a:r>
            <a:r>
              <a:rPr lang="en-CA" sz="2000" dirty="0" smtClean="0">
                <a:latin typeface="NewsGoth Lt BT" panose="020B0406020203020204" pitchFamily="34" charset="0"/>
              </a:rPr>
              <a:t>)</a:t>
            </a:r>
            <a:endParaRPr lang="en-CA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sz="2000" dirty="0" smtClean="0"/>
              <a:t>rofessional, political, religious interests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m</a:t>
            </a:r>
            <a:r>
              <a:rPr lang="en-CA" sz="2000" dirty="0" smtClean="0"/>
              <a:t>usic, art, food, hobby preferences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sz="2000" dirty="0" smtClean="0"/>
              <a:t>ocial or private activities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</a:t>
            </a:r>
            <a:r>
              <a:rPr lang="en-CA" sz="2000" dirty="0" smtClean="0"/>
              <a:t>aily activities and routines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713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De </a:t>
            </a:r>
            <a:r>
              <a:rPr lang="en-CA" sz="3200" dirty="0" err="1" smtClean="0"/>
              <a:t>Hogeweyk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Lifestyle </a:t>
            </a:r>
            <a:r>
              <a:rPr lang="en-CA" sz="3200" dirty="0">
                <a:solidFill>
                  <a:srgbClr val="FF0000"/>
                </a:solidFill>
              </a:rPr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217" y="1279879"/>
            <a:ext cx="3304117" cy="396945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000" dirty="0" smtClean="0"/>
              <a:t>Homemaker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000" dirty="0" smtClean="0"/>
              <a:t>Well-to-do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000" dirty="0" smtClean="0"/>
              <a:t>Urban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Cultural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000" dirty="0" smtClean="0"/>
              <a:t>Indonesian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dirty="0" smtClean="0"/>
              <a:t>Manly</a:t>
            </a:r>
            <a:endParaRPr lang="en-CA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000" dirty="0" smtClean="0"/>
              <a:t>Christian</a:t>
            </a:r>
          </a:p>
          <a:p>
            <a:pPr marL="457200" indent="-457200">
              <a:buAutoNum type="arabicPeriod"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34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l</a:t>
            </a:r>
            <a:r>
              <a:rPr lang="en-CA" sz="3200" dirty="0" smtClean="0"/>
              <a:t>ive in </a:t>
            </a:r>
            <a:r>
              <a:rPr lang="en-CA" sz="3200" dirty="0" smtClean="0">
                <a:solidFill>
                  <a:srgbClr val="FF0000"/>
                </a:solidFill>
              </a:rPr>
              <a:t>unfamiliar surroundings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44" y="1829716"/>
            <a:ext cx="5932147" cy="3947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95433" y="3202001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CA" sz="3200" dirty="0" smtClean="0"/>
              <a:t>De </a:t>
            </a:r>
            <a:r>
              <a:rPr lang="en-CA" sz="3200" dirty="0" err="1" smtClean="0"/>
              <a:t>Hogeweyk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Homemaker Lifestyle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n</a:t>
            </a:r>
            <a:r>
              <a:rPr lang="en-CA" sz="2000" dirty="0" smtClean="0"/>
              <a:t>eat, spotlessly clean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k</a:t>
            </a:r>
            <a:r>
              <a:rPr lang="en-CA" sz="2000" dirty="0" smtClean="0"/>
              <a:t>nick-knacks, display cabinets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sz="2000" dirty="0" smtClean="0"/>
              <a:t>ottery, vases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sz="2000" dirty="0" smtClean="0"/>
              <a:t>ictures of windmills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sz="2000" dirty="0" smtClean="0"/>
              <a:t>hotos of grandchildren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46" y="1778000"/>
            <a:ext cx="3588128" cy="4373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4" y="3768021"/>
            <a:ext cx="3612444" cy="24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De </a:t>
            </a:r>
            <a:r>
              <a:rPr lang="en-CA" sz="3200" dirty="0" err="1" smtClean="0"/>
              <a:t>Hogeweyk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  <a:sym typeface="Symbol"/>
              </a:rPr>
              <a:t>Well-to-do Lifestyle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65" y="1123056"/>
            <a:ext cx="7900809" cy="4845944"/>
          </a:xfrm>
        </p:spPr>
        <p:txBody>
          <a:bodyPr>
            <a:normAutofit fontScale="25000" lnSpcReduction="20000"/>
          </a:bodyPr>
          <a:lstStyle/>
          <a:p>
            <a:pPr marL="231775" indent="-2301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p</a:t>
            </a:r>
            <a:r>
              <a:rPr lang="en-CA" sz="8000" dirty="0" smtClean="0"/>
              <a:t>eriod furniture, china cabinets</a:t>
            </a:r>
          </a:p>
          <a:p>
            <a:pPr marL="231775" indent="-2301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e</a:t>
            </a:r>
            <a:r>
              <a:rPr lang="en-CA" sz="8000" dirty="0" smtClean="0"/>
              <a:t>legant fireplace, chandeliers</a:t>
            </a:r>
          </a:p>
          <a:p>
            <a:pPr marL="231775" indent="-2301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p</a:t>
            </a:r>
            <a:r>
              <a:rPr lang="en-CA" sz="8000" dirty="0" smtClean="0"/>
              <a:t>aintings on walls, classical music</a:t>
            </a:r>
          </a:p>
          <a:p>
            <a:pPr marL="231775" indent="-2301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c</a:t>
            </a:r>
            <a:r>
              <a:rPr lang="en-CA" sz="8000" dirty="0" smtClean="0"/>
              <a:t>loth napkins, lace tablecloths</a:t>
            </a:r>
          </a:p>
          <a:p>
            <a:pPr marL="231775" indent="-2301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d</a:t>
            </a:r>
            <a:r>
              <a:rPr lang="en-CA" sz="8000" dirty="0" smtClean="0"/>
              <a:t>iscreet kitchen </a:t>
            </a:r>
          </a:p>
          <a:p>
            <a:pPr marL="231775" indent="-2301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s</a:t>
            </a:r>
            <a:r>
              <a:rPr lang="en-CA" sz="8000" dirty="0" smtClean="0"/>
              <a:t>taff act like “servants”, </a:t>
            </a:r>
            <a:br>
              <a:rPr lang="en-CA" sz="8000" dirty="0" smtClean="0"/>
            </a:br>
            <a:r>
              <a:rPr lang="en-CA" sz="8000" dirty="0" smtClean="0"/>
              <a:t>treat residents formally, </a:t>
            </a:r>
            <a:r>
              <a:rPr lang="en-CA" sz="8000" dirty="0"/>
              <a:t/>
            </a:r>
            <a:br>
              <a:rPr lang="en-CA" sz="8000" dirty="0"/>
            </a:br>
            <a:r>
              <a:rPr lang="en-CA" sz="8000" dirty="0" smtClean="0"/>
              <a:t>perform chores unseen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33" y="1346725"/>
            <a:ext cx="3005667" cy="44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  <a:sym typeface="Symbol"/>
              </a:rPr>
              <a:t>Urban Lifestyle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</a:t>
            </a:r>
            <a:r>
              <a:rPr lang="en-CA" sz="2000" dirty="0" smtClean="0"/>
              <a:t>ived in cities, livelier lifestyle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e</a:t>
            </a:r>
            <a:r>
              <a:rPr lang="en-CA" sz="2000" dirty="0" smtClean="0"/>
              <a:t>njoy company, music, fun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</a:t>
            </a:r>
            <a:r>
              <a:rPr lang="en-CA" sz="2000" dirty="0" smtClean="0"/>
              <a:t>ontemporary furniture and décor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</a:t>
            </a:r>
            <a:r>
              <a:rPr lang="en-CA" sz="2000" dirty="0" smtClean="0"/>
              <a:t>aregivers are like family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</a:t>
            </a:r>
            <a:r>
              <a:rPr lang="en-CA" sz="2000" dirty="0" smtClean="0"/>
              <a:t>esidents enjoy folding laundry, chopping onions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</a:t>
            </a:r>
            <a:r>
              <a:rPr lang="en-CA" sz="2000" smtClean="0"/>
              <a:t>aregivers </a:t>
            </a:r>
            <a:r>
              <a:rPr lang="en-CA" sz="2000" dirty="0" smtClean="0"/>
              <a:t>iron in living room, like in urban flat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171342"/>
            <a:ext cx="3473008" cy="19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Cultural Lifestyle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e</a:t>
            </a:r>
            <a:r>
              <a:rPr lang="en-CA" sz="2000" dirty="0" smtClean="0"/>
              <a:t>njoy art, music, theatre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</a:t>
            </a:r>
            <a:r>
              <a:rPr lang="en-CA" sz="2000" dirty="0" smtClean="0"/>
              <a:t>ormer writers, artists, musicians, connoisseurs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</a:t>
            </a:r>
            <a:r>
              <a:rPr lang="en-CA" sz="2000" dirty="0" smtClean="0"/>
              <a:t>rtwork on walls</a:t>
            </a:r>
            <a:endParaRPr lang="en-CA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123" y="2765779"/>
            <a:ext cx="5929957" cy="32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Indonesian Lifestyle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</a:t>
            </a:r>
            <a:r>
              <a:rPr lang="en-CA" sz="2000" dirty="0" smtClean="0"/>
              <a:t>or Indonesian immigrants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</a:t>
            </a:r>
            <a:r>
              <a:rPr lang="en-CA" sz="2000" dirty="0" smtClean="0"/>
              <a:t>aregivers speak their language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</a:t>
            </a:r>
            <a:r>
              <a:rPr lang="en-CA" sz="2000" dirty="0" smtClean="0"/>
              <a:t>arger kitchen for residents’ </a:t>
            </a:r>
            <a:br>
              <a:rPr lang="en-CA" sz="2000" dirty="0" smtClean="0"/>
            </a:br>
            <a:r>
              <a:rPr lang="en-CA" sz="2000" dirty="0" smtClean="0"/>
              <a:t>participation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</a:t>
            </a:r>
            <a:r>
              <a:rPr lang="en-CA" sz="2000" dirty="0" smtClean="0"/>
              <a:t>uthentic cuisine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</a:t>
            </a:r>
            <a:r>
              <a:rPr lang="en-CA" sz="2000" dirty="0" smtClean="0"/>
              <a:t>attan furniture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sz="2000" dirty="0" smtClean="0"/>
              <a:t>tick puppets on walls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t</a:t>
            </a:r>
            <a:r>
              <a:rPr lang="en-CA" sz="2000" dirty="0" smtClean="0"/>
              <a:t>ropical plants, fruit bowl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</a:t>
            </a:r>
            <a:r>
              <a:rPr lang="en-CA" sz="2000" dirty="0" smtClean="0"/>
              <a:t>eating warmer in winter</a:t>
            </a:r>
            <a:endParaRPr lang="en-CA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889" y="973667"/>
            <a:ext cx="2779889" cy="4487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2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Manly Lifestyle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</a:t>
            </a:r>
            <a:r>
              <a:rPr lang="en-CA" dirty="0" smtClean="0"/>
              <a:t>or trades and crafts people, mostly 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</a:t>
            </a:r>
            <a:r>
              <a:rPr lang="en-CA" dirty="0" smtClean="0"/>
              <a:t>eavier furniture, darker curtains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</a:t>
            </a:r>
            <a:r>
              <a:rPr lang="en-CA" dirty="0" smtClean="0"/>
              <a:t>arge TV, feet on coffee 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imple décor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imple, basic Dutch food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o</a:t>
            </a:r>
            <a:r>
              <a:rPr lang="en-CA" dirty="0" smtClean="0"/>
              <a:t>ld gardening tools outside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m</a:t>
            </a:r>
            <a:r>
              <a:rPr lang="en-CA" dirty="0" smtClean="0"/>
              <a:t>asculine atmosphere (man-cave)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940" y="1297327"/>
            <a:ext cx="2993393" cy="41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Christian Lifestyle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lightly austere furnishings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</a:t>
            </a:r>
            <a:r>
              <a:rPr lang="en-CA" dirty="0" smtClean="0"/>
              <a:t>eligious literature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</a:t>
            </a:r>
            <a:r>
              <a:rPr lang="en-CA" dirty="0" smtClean="0"/>
              <a:t>esidents say grace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Bible reading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222" y="1137868"/>
            <a:ext cx="4120445" cy="33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Activities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33" y="1254642"/>
            <a:ext cx="7761767" cy="273076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CA" sz="2000" dirty="0" smtClean="0"/>
              <a:t>25 clubs: games, dancing, gardening, music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</a:t>
            </a:r>
            <a:r>
              <a:rPr lang="en-CA" sz="2000" dirty="0" smtClean="0"/>
              <a:t>aily tasks: peeling potatoes, shelling peas, folding laundry, having hair done</a:t>
            </a:r>
            <a:endParaRPr lang="en-CA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42534" y="3584221"/>
            <a:ext cx="7401466" cy="616242"/>
            <a:chOff x="1320560" y="5680832"/>
            <a:chExt cx="5098392" cy="739581"/>
          </a:xfrm>
          <a:solidFill>
            <a:srgbClr val="FF0000"/>
          </a:solidFill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1320560" y="5680832"/>
              <a:ext cx="5098392" cy="7395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1468" y="5799725"/>
              <a:ext cx="5012667" cy="44171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r>
                <a:rPr lang="en-CA" sz="2000" i="1" dirty="0">
                  <a:solidFill>
                    <a:schemeClr val="bg1"/>
                  </a:solidFill>
                  <a:latin typeface="NewsGoth Lt BT" panose="020B0406020203020204" pitchFamily="34" charset="0"/>
                </a:rPr>
                <a:t>“They stimulate; give residents the feeling they still have a life.”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1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Common Indoor Areas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30300"/>
            <a:ext cx="4225925" cy="5592233"/>
          </a:xfrm>
        </p:spPr>
        <p:txBody>
          <a:bodyPr>
            <a:noAutofit/>
          </a:bodyPr>
          <a:lstStyle/>
          <a:p>
            <a:pPr marL="285750" indent="-285750">
              <a:lnSpc>
                <a:spcPct val="140000"/>
              </a:lnSpc>
            </a:pPr>
            <a:r>
              <a:rPr lang="en-CA" dirty="0"/>
              <a:t>a</a:t>
            </a:r>
            <a:r>
              <a:rPr lang="en-CA" dirty="0" smtClean="0"/>
              <a:t>trium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shops/grocery </a:t>
            </a:r>
            <a:r>
              <a:rPr lang="en-CA" dirty="0"/>
              <a:t>s</a:t>
            </a:r>
            <a:r>
              <a:rPr lang="en-CA" dirty="0" smtClean="0"/>
              <a:t>tore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/>
              <a:t>h</a:t>
            </a:r>
            <a:r>
              <a:rPr lang="en-CA" dirty="0" smtClean="0"/>
              <a:t>airdresser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doctors’ offices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/>
              <a:t>g</a:t>
            </a:r>
            <a:r>
              <a:rPr lang="en-CA" dirty="0" smtClean="0"/>
              <a:t>allery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/>
              <a:t>t</a:t>
            </a:r>
            <a:r>
              <a:rPr lang="en-CA" dirty="0" smtClean="0"/>
              <a:t>heatre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/>
              <a:t>m</a:t>
            </a:r>
            <a:r>
              <a:rPr lang="en-CA" dirty="0" smtClean="0"/>
              <a:t>usic suite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/>
              <a:t>b</a:t>
            </a:r>
            <a:r>
              <a:rPr lang="en-CA" dirty="0" smtClean="0"/>
              <a:t>aking </a:t>
            </a:r>
            <a:r>
              <a:rPr lang="en-CA" dirty="0"/>
              <a:t>c</a:t>
            </a:r>
            <a:r>
              <a:rPr lang="en-CA" dirty="0" smtClean="0"/>
              <a:t>lub </a:t>
            </a:r>
            <a:r>
              <a:rPr lang="en-CA" dirty="0"/>
              <a:t>r</a:t>
            </a:r>
            <a:r>
              <a:rPr lang="en-CA" dirty="0" smtClean="0"/>
              <a:t>oom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/>
              <a:t>a</a:t>
            </a:r>
            <a:r>
              <a:rPr lang="en-CA" dirty="0" smtClean="0"/>
              <a:t>ctivity </a:t>
            </a:r>
            <a:r>
              <a:rPr lang="en-CA" dirty="0"/>
              <a:t>r</a:t>
            </a:r>
            <a:r>
              <a:rPr lang="en-CA" dirty="0" smtClean="0"/>
              <a:t>oom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restaurant/lounge/pub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882" y="1295535"/>
            <a:ext cx="3426498" cy="228017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882" y="3631017"/>
            <a:ext cx="3426498" cy="22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Common Outdoor Areas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s</a:t>
            </a:r>
            <a:r>
              <a:rPr lang="en-CA" sz="2000" dirty="0" smtClean="0"/>
              <a:t>treets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l</a:t>
            </a:r>
            <a:r>
              <a:rPr lang="en-CA" sz="2000" dirty="0" smtClean="0"/>
              <a:t>anes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a</a:t>
            </a:r>
            <a:r>
              <a:rPr lang="en-CA" sz="2000" dirty="0" smtClean="0"/>
              <a:t>lleys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s</a:t>
            </a:r>
            <a:r>
              <a:rPr lang="en-CA" sz="2000" dirty="0" smtClean="0"/>
              <a:t>quares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t</a:t>
            </a:r>
            <a:r>
              <a:rPr lang="en-CA" sz="2000" dirty="0" smtClean="0"/>
              <a:t>erraces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a</a:t>
            </a:r>
            <a:r>
              <a:rPr lang="en-CA" sz="2000" dirty="0" smtClean="0"/>
              <a:t>ctivity </a:t>
            </a:r>
            <a:r>
              <a:rPr lang="en-CA" dirty="0"/>
              <a:t>a</a:t>
            </a:r>
            <a:r>
              <a:rPr lang="en-CA" sz="2000" dirty="0" smtClean="0"/>
              <a:t>reas</a:t>
            </a:r>
            <a:endParaRPr lang="en-CA" sz="2000" dirty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528" y="1274868"/>
            <a:ext cx="5194362" cy="3494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3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8" y="1862666"/>
            <a:ext cx="2469446" cy="385233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054100"/>
            <a:ext cx="8229600" cy="8815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 smtClean="0">
                <a:solidFill>
                  <a:srgbClr val="FF0000"/>
                </a:solidFill>
              </a:rPr>
              <a:t>separated from my spouse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3877" y="575611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667" y="1902177"/>
            <a:ext cx="2170289" cy="38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Community Relationships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l</a:t>
            </a:r>
            <a:r>
              <a:rPr lang="en-CA" dirty="0" smtClean="0"/>
              <a:t>ocal artists display in gallery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chools use theatre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</a:t>
            </a:r>
            <a:r>
              <a:rPr lang="en-CA" dirty="0" smtClean="0"/>
              <a:t>usinesses rent various rooms, </a:t>
            </a:r>
            <a:br>
              <a:rPr lang="en-CA" dirty="0" smtClean="0"/>
            </a:br>
            <a:r>
              <a:rPr lang="en-CA" dirty="0" smtClean="0"/>
              <a:t>theatre for meetings/conferences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</a:t>
            </a:r>
            <a:r>
              <a:rPr lang="en-CA" dirty="0" smtClean="0"/>
              <a:t>ocals eat in restaurant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081" y="1394710"/>
            <a:ext cx="3064341" cy="4596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3793216"/>
            <a:ext cx="3297010" cy="21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74638"/>
            <a:ext cx="8229600" cy="779462"/>
          </a:xfrm>
        </p:spPr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Hogeweyk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Statistic &amp; Costs to Stay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054100"/>
            <a:ext cx="8229600" cy="46101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CA" dirty="0"/>
              <a:t>n</a:t>
            </a:r>
            <a:r>
              <a:rPr lang="en-CA" dirty="0" smtClean="0"/>
              <a:t>umber </a:t>
            </a:r>
            <a:r>
              <a:rPr lang="en-CA" dirty="0"/>
              <a:t>of residents: 152</a:t>
            </a:r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en-CA" dirty="0"/>
              <a:t>a</a:t>
            </a:r>
            <a:r>
              <a:rPr lang="en-CA" dirty="0" smtClean="0"/>
              <a:t>verage </a:t>
            </a:r>
            <a:r>
              <a:rPr lang="en-CA" dirty="0"/>
              <a:t>a</a:t>
            </a:r>
            <a:r>
              <a:rPr lang="en-CA" dirty="0" smtClean="0"/>
              <a:t>ge</a:t>
            </a:r>
            <a:r>
              <a:rPr lang="en-CA" dirty="0"/>
              <a:t>: </a:t>
            </a:r>
            <a:r>
              <a:rPr lang="en-CA" dirty="0" smtClean="0"/>
              <a:t>men</a:t>
            </a:r>
            <a:r>
              <a:rPr lang="en-CA" dirty="0"/>
              <a:t>: 79.5 years; </a:t>
            </a:r>
            <a:r>
              <a:rPr lang="en-CA" dirty="0" smtClean="0"/>
              <a:t>women</a:t>
            </a:r>
            <a:r>
              <a:rPr lang="en-CA" dirty="0"/>
              <a:t>: 83.7 </a:t>
            </a:r>
            <a:r>
              <a:rPr lang="en-CA" dirty="0" smtClean="0"/>
              <a:t>years</a:t>
            </a:r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en-CA" dirty="0" smtClean="0"/>
              <a:t>$7,000/month, partially from government, balance by resident on sliding scale according to wealth</a:t>
            </a:r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en-CA" dirty="0"/>
              <a:t>i</a:t>
            </a:r>
            <a:r>
              <a:rPr lang="en-CA" dirty="0" smtClean="0"/>
              <a:t>ncludes medical costs, supplies, food, etc.</a:t>
            </a:r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ame amount spent on every resident</a:t>
            </a:r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en-CA" dirty="0"/>
              <a:t>f</a:t>
            </a:r>
            <a:r>
              <a:rPr lang="en-CA" dirty="0" smtClean="0"/>
              <a:t>resh flowers, wine, etc., paid for separately, as agreed to by family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1375" y="4832538"/>
            <a:ext cx="5762625" cy="883308"/>
            <a:chOff x="2449451" y="5680832"/>
            <a:chExt cx="3969500" cy="1696475"/>
          </a:xfrm>
          <a:solidFill>
            <a:srgbClr val="FFFF99"/>
          </a:solidFill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2449451" y="5680832"/>
              <a:ext cx="3969500" cy="1696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6554" y="5849289"/>
              <a:ext cx="3507891" cy="135956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r>
                <a:rPr lang="en-CA" sz="2000" dirty="0">
                  <a:solidFill>
                    <a:schemeClr val="bg1"/>
                  </a:solidFill>
                  <a:latin typeface="NewsGoth Lt BT" panose="020B0406020203020204" pitchFamily="34" charset="0"/>
                </a:rPr>
                <a:t>De </a:t>
              </a:r>
              <a:r>
                <a:rPr lang="en-CA" sz="2000" dirty="0" err="1">
                  <a:solidFill>
                    <a:schemeClr val="bg1"/>
                  </a:solidFill>
                  <a:latin typeface="NewsGoth Lt BT" panose="020B0406020203020204" pitchFamily="34" charset="0"/>
                </a:rPr>
                <a:t>Hogeweyk</a:t>
              </a:r>
              <a:r>
                <a:rPr lang="en-CA" sz="2000" dirty="0">
                  <a:solidFill>
                    <a:schemeClr val="bg1"/>
                  </a:solidFill>
                  <a:latin typeface="NewsGoth Lt BT" panose="020B0406020203020204" pitchFamily="34" charset="0"/>
                </a:rPr>
                <a:t> has been rated 9.1/10. </a:t>
              </a:r>
              <a:endParaRPr lang="en-CA" sz="2000" dirty="0" smtClean="0">
                <a:solidFill>
                  <a:schemeClr val="bg1"/>
                </a:solidFill>
                <a:latin typeface="NewsGoth Lt BT" panose="020B0406020203020204" pitchFamily="34" charset="0"/>
              </a:endParaRPr>
            </a:p>
            <a:p>
              <a:r>
                <a:rPr lang="en-CA" sz="2000" dirty="0" smtClean="0">
                  <a:solidFill>
                    <a:schemeClr val="bg1"/>
                  </a:solidFill>
                  <a:latin typeface="NewsGoth Lt BT" panose="020B0406020203020204" pitchFamily="34" charset="0"/>
                </a:rPr>
                <a:t>The </a:t>
              </a:r>
              <a:r>
                <a:rPr lang="en-CA" sz="2000" dirty="0">
                  <a:solidFill>
                    <a:schemeClr val="bg1"/>
                  </a:solidFill>
                  <a:latin typeface="NewsGoth Lt BT" panose="020B0406020203020204" pitchFamily="34" charset="0"/>
                </a:rPr>
                <a:t>Dutch national average rating is 7.5/10</a:t>
              </a:r>
              <a:r>
                <a:rPr lang="en-CA" sz="2000" i="1" dirty="0">
                  <a:solidFill>
                    <a:schemeClr val="bg1"/>
                  </a:solidFill>
                  <a:latin typeface="NewsGoth Lt BT" panose="020B0406020203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7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</a:t>
            </a:r>
            <a:r>
              <a:rPr lang="en-CA" i="1" dirty="0"/>
              <a:t>c</a:t>
            </a:r>
            <a:r>
              <a:rPr lang="en-CA" i="1" dirty="0" smtClean="0"/>
              <a:t>ould</a:t>
            </a:r>
            <a:r>
              <a:rPr lang="en-CA" dirty="0" smtClean="0"/>
              <a:t> </a:t>
            </a:r>
            <a:r>
              <a:rPr lang="en-CA" dirty="0"/>
              <a:t>b</a:t>
            </a:r>
            <a:r>
              <a:rPr lang="en-CA" dirty="0" smtClean="0"/>
              <a:t>e </a:t>
            </a:r>
            <a:r>
              <a:rPr lang="en-CA" dirty="0"/>
              <a:t>h</a:t>
            </a:r>
            <a:r>
              <a:rPr lang="en-CA" dirty="0" smtClean="0"/>
              <a:t>appy </a:t>
            </a:r>
            <a:r>
              <a:rPr lang="en-CA" dirty="0"/>
              <a:t>i</a:t>
            </a:r>
            <a:r>
              <a:rPr lang="en-CA" dirty="0" smtClean="0"/>
              <a:t>n </a:t>
            </a:r>
            <a:r>
              <a:rPr lang="en-CA" dirty="0"/>
              <a:t>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3550" y="1054100"/>
            <a:ext cx="6500776" cy="335545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Integrated </a:t>
            </a:r>
            <a:r>
              <a:rPr lang="en-CA" dirty="0" smtClean="0"/>
              <a:t>Community</a:t>
            </a:r>
            <a:endParaRPr lang="en-CA" dirty="0" smtClean="0">
              <a:solidFill>
                <a:srgbClr val="00B0F0"/>
              </a:solidFill>
            </a:endParaRPr>
          </a:p>
          <a:p>
            <a:r>
              <a:rPr lang="en-CA" sz="1400" dirty="0" smtClean="0"/>
              <a:t>Architect</a:t>
            </a:r>
            <a:r>
              <a:rPr lang="en-CA" sz="1400" dirty="0"/>
              <a:t>: </a:t>
            </a:r>
            <a:r>
              <a:rPr lang="en-CA" sz="1400" dirty="0" smtClean="0"/>
              <a:t>ft3</a:t>
            </a:r>
            <a:endParaRPr lang="en-CA" sz="1400" dirty="0"/>
          </a:p>
          <a:p>
            <a:r>
              <a:rPr lang="en-CA" sz="1400" dirty="0"/>
              <a:t>Date: </a:t>
            </a:r>
            <a:r>
              <a:rPr lang="en-CA" sz="1400" dirty="0" smtClean="0"/>
              <a:t>2010 </a:t>
            </a:r>
            <a:r>
              <a:rPr lang="en-CA" sz="1400" dirty="0"/>
              <a:t>to </a:t>
            </a:r>
            <a:r>
              <a:rPr lang="en-CA" sz="1400" dirty="0" smtClean="0"/>
              <a:t>Present</a:t>
            </a:r>
            <a:endParaRPr lang="en-CA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620" y="1588518"/>
            <a:ext cx="5596759" cy="37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</a:t>
            </a:r>
            <a:r>
              <a:rPr lang="en-CA" i="1" dirty="0"/>
              <a:t>c</a:t>
            </a:r>
            <a:r>
              <a:rPr lang="en-CA" i="1" dirty="0" smtClean="0"/>
              <a:t>ould</a:t>
            </a:r>
            <a:r>
              <a:rPr lang="en-CA" dirty="0" smtClean="0"/>
              <a:t> </a:t>
            </a:r>
            <a:r>
              <a:rPr lang="en-CA" dirty="0"/>
              <a:t>b</a:t>
            </a:r>
            <a:r>
              <a:rPr lang="en-CA" dirty="0" smtClean="0"/>
              <a:t>e </a:t>
            </a:r>
            <a:r>
              <a:rPr lang="en-CA" dirty="0"/>
              <a:t>h</a:t>
            </a:r>
            <a:r>
              <a:rPr lang="en-CA" dirty="0" smtClean="0"/>
              <a:t>appy </a:t>
            </a:r>
            <a:r>
              <a:rPr lang="en-CA" dirty="0"/>
              <a:t>In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550" y="1054100"/>
            <a:ext cx="25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Integrated </a:t>
            </a:r>
            <a:r>
              <a:rPr lang="en-CA" sz="2000" dirty="0" smtClean="0"/>
              <a:t>Community</a:t>
            </a:r>
            <a:endParaRPr lang="en-CA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77" y="1581422"/>
            <a:ext cx="5523346" cy="429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4225" y="4749800"/>
            <a:ext cx="206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Independent Living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012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</a:t>
            </a:r>
            <a:r>
              <a:rPr lang="en-CA" i="1" dirty="0"/>
              <a:t>c</a:t>
            </a:r>
            <a:r>
              <a:rPr lang="en-CA" i="1" dirty="0" smtClean="0"/>
              <a:t>ould</a:t>
            </a:r>
            <a:r>
              <a:rPr lang="en-CA" dirty="0" smtClean="0"/>
              <a:t> </a:t>
            </a:r>
            <a:r>
              <a:rPr lang="en-CA" dirty="0"/>
              <a:t>b</a:t>
            </a:r>
            <a:r>
              <a:rPr lang="en-CA" dirty="0" smtClean="0"/>
              <a:t>e </a:t>
            </a:r>
            <a:r>
              <a:rPr lang="en-CA" dirty="0"/>
              <a:t>h</a:t>
            </a:r>
            <a:r>
              <a:rPr lang="en-CA" dirty="0" smtClean="0"/>
              <a:t>appy </a:t>
            </a:r>
            <a:r>
              <a:rPr lang="en-CA" dirty="0"/>
              <a:t>In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550" y="1054100"/>
            <a:ext cx="25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Integrated </a:t>
            </a:r>
            <a:r>
              <a:rPr lang="en-CA" sz="2000" dirty="0" smtClean="0"/>
              <a:t>Community</a:t>
            </a:r>
            <a:endParaRPr lang="en-CA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904" y="1353364"/>
            <a:ext cx="6088745" cy="4535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4225" y="4749800"/>
            <a:ext cx="1936316" cy="260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Assisted Living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1893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</a:t>
            </a:r>
            <a:r>
              <a:rPr lang="en-CA" i="1" dirty="0"/>
              <a:t>c</a:t>
            </a:r>
            <a:r>
              <a:rPr lang="en-CA" i="1" dirty="0" smtClean="0"/>
              <a:t>ould</a:t>
            </a:r>
            <a:r>
              <a:rPr lang="en-CA" dirty="0" smtClean="0"/>
              <a:t> </a:t>
            </a:r>
            <a:r>
              <a:rPr lang="en-CA" dirty="0"/>
              <a:t>b</a:t>
            </a:r>
            <a:r>
              <a:rPr lang="en-CA" dirty="0" smtClean="0"/>
              <a:t>e </a:t>
            </a:r>
            <a:r>
              <a:rPr lang="en-CA" dirty="0"/>
              <a:t>h</a:t>
            </a:r>
            <a:r>
              <a:rPr lang="en-CA" dirty="0" smtClean="0"/>
              <a:t>appy </a:t>
            </a:r>
            <a:r>
              <a:rPr lang="en-CA" dirty="0"/>
              <a:t>In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550" y="1054100"/>
            <a:ext cx="25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Integrated </a:t>
            </a:r>
            <a:r>
              <a:rPr lang="en-CA" sz="2000" dirty="0" smtClean="0"/>
              <a:t>Community</a:t>
            </a:r>
            <a:endParaRPr lang="en-CA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1577974"/>
            <a:ext cx="5633862" cy="4383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4225" y="4749800"/>
            <a:ext cx="206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Long Term Care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8810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</a:t>
            </a:r>
            <a:r>
              <a:rPr lang="en-CA" i="1" dirty="0"/>
              <a:t>c</a:t>
            </a:r>
            <a:r>
              <a:rPr lang="en-CA" i="1" dirty="0" smtClean="0"/>
              <a:t>ould</a:t>
            </a:r>
            <a:r>
              <a:rPr lang="en-CA" dirty="0" smtClean="0"/>
              <a:t> </a:t>
            </a:r>
            <a:r>
              <a:rPr lang="en-CA" dirty="0"/>
              <a:t>b</a:t>
            </a:r>
            <a:r>
              <a:rPr lang="en-CA" dirty="0" smtClean="0"/>
              <a:t>e </a:t>
            </a:r>
            <a:r>
              <a:rPr lang="en-CA" dirty="0"/>
              <a:t>h</a:t>
            </a:r>
            <a:r>
              <a:rPr lang="en-CA" dirty="0" smtClean="0"/>
              <a:t>appy </a:t>
            </a:r>
            <a:r>
              <a:rPr lang="en-CA" dirty="0"/>
              <a:t>In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550" y="1054100"/>
            <a:ext cx="25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Integrated </a:t>
            </a:r>
            <a:r>
              <a:rPr lang="en-CA" sz="2000" dirty="0" smtClean="0"/>
              <a:t>Community</a:t>
            </a:r>
            <a:endParaRPr lang="en-CA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45" y="1577975"/>
            <a:ext cx="5138609" cy="4287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670" y="4755394"/>
            <a:ext cx="206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Integrated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877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From head-in-the-sand, hands-in-the-air, or but, but, but</a:t>
            </a:r>
            <a:r>
              <a:rPr lang="en-US" sz="2400" dirty="0"/>
              <a:t> </a:t>
            </a:r>
            <a:r>
              <a:rPr lang="en-US" sz="2400" dirty="0" smtClean="0"/>
              <a:t>thinking…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t</a:t>
            </a:r>
            <a:r>
              <a:rPr lang="en-CA" sz="2400" dirty="0" smtClean="0"/>
              <a:t>o </a:t>
            </a:r>
            <a:r>
              <a:rPr lang="en-CA" sz="2400" dirty="0" smtClean="0">
                <a:solidFill>
                  <a:srgbClr val="FF0000"/>
                </a:solidFill>
              </a:rPr>
              <a:t>opportunity</a:t>
            </a:r>
            <a:r>
              <a:rPr lang="en-CA" sz="2400" dirty="0" smtClean="0"/>
              <a:t> and </a:t>
            </a:r>
            <a:r>
              <a:rPr lang="en-CA" sz="2400" dirty="0" smtClean="0">
                <a:solidFill>
                  <a:srgbClr val="FF0000"/>
                </a:solidFill>
              </a:rPr>
              <a:t>creative possibility </a:t>
            </a:r>
            <a:r>
              <a:rPr lang="en-CA" sz="2400" dirty="0" smtClean="0"/>
              <a:t>thinking.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Why not use </a:t>
            </a:r>
            <a:r>
              <a:rPr lang="en-CA" sz="2400" dirty="0" smtClean="0">
                <a:solidFill>
                  <a:srgbClr val="FF0000"/>
                </a:solidFill>
              </a:rPr>
              <a:t>technology</a:t>
            </a:r>
            <a:r>
              <a:rPr lang="en-CA" sz="2400" dirty="0" smtClean="0"/>
              <a:t> in creative, life-enhancing ways?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Why not become </a:t>
            </a:r>
            <a:r>
              <a:rPr lang="en-CA" sz="2400" dirty="0" smtClean="0">
                <a:solidFill>
                  <a:srgbClr val="FF0000"/>
                </a:solidFill>
              </a:rPr>
              <a:t>best practice leaders?</a:t>
            </a: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5350" cy="779462"/>
          </a:xfrm>
        </p:spPr>
        <p:txBody>
          <a:bodyPr>
            <a:noAutofit/>
          </a:bodyPr>
          <a:lstStyle/>
          <a:p>
            <a:pPr algn="l"/>
            <a:r>
              <a:rPr lang="en-CA" sz="3400" dirty="0" smtClean="0"/>
              <a:t>Our </a:t>
            </a:r>
            <a:r>
              <a:rPr lang="en-CA" sz="3400" dirty="0" smtClean="0">
                <a:solidFill>
                  <a:srgbClr val="FF0000"/>
                </a:solidFill>
              </a:rPr>
              <a:t>thinking</a:t>
            </a:r>
            <a:r>
              <a:rPr lang="en-CA" sz="3400" dirty="0" smtClean="0"/>
              <a:t> needs to </a:t>
            </a:r>
            <a:r>
              <a:rPr lang="en-CA" sz="3400" dirty="0" smtClean="0">
                <a:solidFill>
                  <a:srgbClr val="FF0000"/>
                </a:solidFill>
              </a:rPr>
              <a:t>CHANGE</a:t>
            </a:r>
            <a:r>
              <a:rPr lang="en-CA" sz="3400" dirty="0" smtClean="0"/>
              <a:t>…</a:t>
            </a:r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36043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From denying those with dementia the right to a normal home… 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t</a:t>
            </a:r>
            <a:r>
              <a:rPr lang="en-CA" sz="2400" dirty="0" smtClean="0"/>
              <a:t>o providing them a safe, familiar </a:t>
            </a:r>
            <a:r>
              <a:rPr lang="en-CA" sz="2400" dirty="0" smtClean="0">
                <a:solidFill>
                  <a:srgbClr val="FF0000"/>
                </a:solidFill>
              </a:rPr>
              <a:t>home-like environment </a:t>
            </a:r>
            <a:r>
              <a:rPr lang="en-CA" sz="2400" dirty="0" smtClean="0"/>
              <a:t>with recognizable things and similar people. 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Why not enshrine this as a basic </a:t>
            </a:r>
            <a:r>
              <a:rPr lang="en-CA" sz="2400" dirty="0" smtClean="0">
                <a:solidFill>
                  <a:srgbClr val="FF0000"/>
                </a:solidFill>
              </a:rPr>
              <a:t>human/elder right</a:t>
            </a:r>
            <a:r>
              <a:rPr lang="en-CA" sz="2400" dirty="0"/>
              <a:t>?</a:t>
            </a:r>
            <a:r>
              <a:rPr lang="en-CA" sz="2400" dirty="0" smtClean="0"/>
              <a:t>  </a:t>
            </a: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5350" cy="779462"/>
          </a:xfrm>
        </p:spPr>
        <p:txBody>
          <a:bodyPr>
            <a:noAutofit/>
          </a:bodyPr>
          <a:lstStyle/>
          <a:p>
            <a:pPr algn="l"/>
            <a:r>
              <a:rPr lang="en-CA" sz="3400" dirty="0" smtClean="0"/>
              <a:t>Our </a:t>
            </a:r>
            <a:r>
              <a:rPr lang="en-CA" sz="3400" dirty="0" smtClean="0">
                <a:solidFill>
                  <a:srgbClr val="FF0000"/>
                </a:solidFill>
              </a:rPr>
              <a:t>values</a:t>
            </a:r>
            <a:r>
              <a:rPr lang="en-CA" sz="3400" dirty="0" smtClean="0"/>
              <a:t> need to </a:t>
            </a:r>
            <a:r>
              <a:rPr lang="en-CA" sz="3400" dirty="0" smtClean="0">
                <a:solidFill>
                  <a:srgbClr val="FF0000"/>
                </a:solidFill>
              </a:rPr>
              <a:t>CHANGE</a:t>
            </a:r>
            <a:endParaRPr lang="en-CA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From using expensive, debilitating drugs to manage seniors in LTC, especially those with dementia…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to using </a:t>
            </a:r>
            <a:r>
              <a:rPr lang="en-CA" sz="2400" dirty="0" smtClean="0">
                <a:solidFill>
                  <a:srgbClr val="FF0000"/>
                </a:solidFill>
              </a:rPr>
              <a:t>smart design and delivery methods </a:t>
            </a:r>
            <a:r>
              <a:rPr lang="en-CA" sz="2400" dirty="0" smtClean="0"/>
              <a:t>that drastically reduce or eliminate the need for drugs.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Why not use food, light, space, companionship, and choice to strategically to </a:t>
            </a:r>
            <a:r>
              <a:rPr lang="en-CA" sz="2400" dirty="0" smtClean="0">
                <a:solidFill>
                  <a:srgbClr val="FF0000"/>
                </a:solidFill>
              </a:rPr>
              <a:t>affect behaviour and health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5350" cy="779462"/>
          </a:xfrm>
        </p:spPr>
        <p:txBody>
          <a:bodyPr>
            <a:noAutofit/>
          </a:bodyPr>
          <a:lstStyle/>
          <a:p>
            <a:pPr algn="l"/>
            <a:r>
              <a:rPr lang="en-CA" sz="3400" dirty="0" smtClean="0"/>
              <a:t>Our </a:t>
            </a:r>
            <a:r>
              <a:rPr lang="en-CA" sz="3400" dirty="0" smtClean="0">
                <a:solidFill>
                  <a:srgbClr val="FF0000"/>
                </a:solidFill>
              </a:rPr>
              <a:t>drug culture </a:t>
            </a:r>
            <a:r>
              <a:rPr lang="en-CA" sz="3400" dirty="0" smtClean="0"/>
              <a:t>needs to </a:t>
            </a:r>
            <a:r>
              <a:rPr lang="en-CA" sz="3400" dirty="0" smtClean="0">
                <a:solidFill>
                  <a:srgbClr val="FF0000"/>
                </a:solidFill>
              </a:rPr>
              <a:t>CHANGE</a:t>
            </a:r>
            <a:endParaRPr lang="en-CA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rgbClr val="FF0000"/>
                </a:solidFill>
              </a:rPr>
              <a:t>s</a:t>
            </a:r>
            <a:r>
              <a:rPr lang="en-CA" sz="3200" dirty="0" smtClean="0">
                <a:solidFill>
                  <a:srgbClr val="FF0000"/>
                </a:solidFill>
              </a:rPr>
              <a:t>lump</a:t>
            </a:r>
            <a:r>
              <a:rPr lang="en-CA" sz="3200" dirty="0" smtClean="0"/>
              <a:t> in a wheelchair in a </a:t>
            </a:r>
            <a:r>
              <a:rPr lang="en-CA" sz="3200" dirty="0" smtClean="0">
                <a:solidFill>
                  <a:srgbClr val="FF0000"/>
                </a:solidFill>
              </a:rPr>
              <a:t>long corridor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5" name="irc_m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7006" y="1820529"/>
            <a:ext cx="5622537" cy="39232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755782" y="53744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From falling for the myth that change costs more… 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t</a:t>
            </a:r>
            <a:r>
              <a:rPr lang="en-CA" sz="2400" dirty="0" smtClean="0"/>
              <a:t>o opening our eyes to the </a:t>
            </a:r>
            <a:r>
              <a:rPr lang="en-CA" sz="2400" dirty="0" smtClean="0">
                <a:solidFill>
                  <a:srgbClr val="FF0000"/>
                </a:solidFill>
              </a:rPr>
              <a:t>business case </a:t>
            </a:r>
            <a:r>
              <a:rPr lang="en-CA" sz="2400" dirty="0" smtClean="0"/>
              <a:t>for change.</a:t>
            </a: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400" dirty="0" smtClean="0"/>
              <a:t>Why not consider both </a:t>
            </a:r>
            <a:r>
              <a:rPr lang="en-CA" sz="2400" dirty="0" smtClean="0">
                <a:solidFill>
                  <a:srgbClr val="FF0000"/>
                </a:solidFill>
              </a:rPr>
              <a:t>financial and human factors</a:t>
            </a:r>
            <a:r>
              <a:rPr lang="en-CA" sz="2400" dirty="0" smtClean="0"/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5350" cy="779462"/>
          </a:xfrm>
        </p:spPr>
        <p:txBody>
          <a:bodyPr>
            <a:noAutofit/>
          </a:bodyPr>
          <a:lstStyle/>
          <a:p>
            <a:pPr algn="l"/>
            <a:r>
              <a:rPr lang="en-CA" sz="3400" dirty="0" smtClean="0"/>
              <a:t>Our </a:t>
            </a:r>
            <a:r>
              <a:rPr lang="en-CA" sz="3400" dirty="0" smtClean="0">
                <a:solidFill>
                  <a:srgbClr val="FF0000"/>
                </a:solidFill>
              </a:rPr>
              <a:t>cost-benefit analysis </a:t>
            </a:r>
            <a:r>
              <a:rPr lang="en-CA" sz="3400" dirty="0" smtClean="0"/>
              <a:t>needs to </a:t>
            </a:r>
            <a:r>
              <a:rPr lang="en-CA" sz="3400" dirty="0" smtClean="0">
                <a:solidFill>
                  <a:srgbClr val="FF0000"/>
                </a:solidFill>
              </a:rPr>
              <a:t>CHANGE</a:t>
            </a:r>
            <a:endParaRPr lang="en-CA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From focusing on lack or apparent decline of LTC residents… </a:t>
            </a: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400" dirty="0"/>
              <a:t>t</a:t>
            </a:r>
            <a:r>
              <a:rPr lang="en-CA" sz="2400" dirty="0" smtClean="0"/>
              <a:t>o </a:t>
            </a:r>
            <a:r>
              <a:rPr lang="en-CA" sz="2400" dirty="0" smtClean="0">
                <a:solidFill>
                  <a:srgbClr val="FF0000"/>
                </a:solidFill>
              </a:rPr>
              <a:t>maximizing their </a:t>
            </a:r>
            <a:r>
              <a:rPr lang="en-CA" sz="2400" dirty="0">
                <a:solidFill>
                  <a:srgbClr val="FF0000"/>
                </a:solidFill>
              </a:rPr>
              <a:t>quality of life </a:t>
            </a:r>
            <a:r>
              <a:rPr lang="en-CA" sz="2400" dirty="0" smtClean="0"/>
              <a:t>by </a:t>
            </a:r>
            <a:r>
              <a:rPr lang="en-CA" sz="2400" dirty="0"/>
              <a:t>focusing on what they can still do and how they can still </a:t>
            </a:r>
            <a:r>
              <a:rPr lang="en-CA" sz="2400" dirty="0" smtClean="0"/>
              <a:t>grow. </a:t>
            </a: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400" dirty="0" smtClean="0"/>
              <a:t>Why not </a:t>
            </a:r>
            <a:r>
              <a:rPr lang="en-CA" sz="2400" dirty="0" smtClean="0">
                <a:solidFill>
                  <a:srgbClr val="FF0000"/>
                </a:solidFill>
              </a:rPr>
              <a:t>nurture human potential </a:t>
            </a:r>
            <a:r>
              <a:rPr lang="en-CA" sz="2400" dirty="0" smtClean="0"/>
              <a:t>all the way to the grave?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5350" cy="779462"/>
          </a:xfrm>
        </p:spPr>
        <p:txBody>
          <a:bodyPr>
            <a:noAutofit/>
          </a:bodyPr>
          <a:lstStyle/>
          <a:p>
            <a:pPr algn="l"/>
            <a:r>
              <a:rPr lang="en-CA" sz="3400" dirty="0" smtClean="0"/>
              <a:t>Our </a:t>
            </a:r>
            <a:r>
              <a:rPr lang="en-CA" sz="3400" dirty="0" smtClean="0">
                <a:solidFill>
                  <a:srgbClr val="FF0000"/>
                </a:solidFill>
              </a:rPr>
              <a:t>ethics</a:t>
            </a:r>
            <a:r>
              <a:rPr lang="en-CA" sz="3400" dirty="0" smtClean="0"/>
              <a:t> need to  </a:t>
            </a:r>
            <a:r>
              <a:rPr lang="en-CA" sz="3400" dirty="0" smtClean="0">
                <a:solidFill>
                  <a:srgbClr val="FF0000"/>
                </a:solidFill>
              </a:rPr>
              <a:t>CHANGE</a:t>
            </a:r>
            <a:endParaRPr lang="en-CA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CA" sz="2400" dirty="0" smtClean="0"/>
              <a:t>From ghettoizing people with dementia in medical/institutional model facilities...</a:t>
            </a:r>
          </a:p>
          <a:p>
            <a:pPr>
              <a:lnSpc>
                <a:spcPct val="140000"/>
              </a:lnSpc>
            </a:pPr>
            <a:r>
              <a:rPr lang="en-CA" sz="2400" smtClean="0"/>
              <a:t>to </a:t>
            </a:r>
            <a:r>
              <a:rPr lang="en-CA" sz="2400" dirty="0" smtClean="0">
                <a:solidFill>
                  <a:srgbClr val="FF0000"/>
                </a:solidFill>
              </a:rPr>
              <a:t>integrating LTC residents </a:t>
            </a:r>
            <a:r>
              <a:rPr lang="en-CA" sz="2400" dirty="0" smtClean="0"/>
              <a:t>into the community in every way possible.  </a:t>
            </a:r>
          </a:p>
          <a:p>
            <a:pPr>
              <a:lnSpc>
                <a:spcPct val="140000"/>
              </a:lnSpc>
            </a:pPr>
            <a:r>
              <a:rPr lang="en-CA" sz="2400" dirty="0" smtClean="0"/>
              <a:t>Why not create </a:t>
            </a:r>
            <a:r>
              <a:rPr lang="en-CA" sz="2400" dirty="0" smtClean="0">
                <a:solidFill>
                  <a:srgbClr val="FF0000"/>
                </a:solidFill>
              </a:rPr>
              <a:t>dementia-friendly communities </a:t>
            </a:r>
            <a:r>
              <a:rPr lang="en-CA" sz="2400" dirty="0" smtClean="0"/>
              <a:t>and </a:t>
            </a:r>
            <a:r>
              <a:rPr lang="en-CA" sz="2400" dirty="0" smtClean="0">
                <a:solidFill>
                  <a:srgbClr val="FF0000"/>
                </a:solidFill>
              </a:rPr>
              <a:t>dementia-friendly cities</a:t>
            </a:r>
            <a:r>
              <a:rPr lang="en-CA" sz="2400" dirty="0" smtClean="0"/>
              <a:t> like they do in Britain?</a:t>
            </a: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5350" cy="779462"/>
          </a:xfrm>
        </p:spPr>
        <p:txBody>
          <a:bodyPr>
            <a:noAutofit/>
          </a:bodyPr>
          <a:lstStyle/>
          <a:p>
            <a:pPr algn="l"/>
            <a:r>
              <a:rPr lang="en-CA" sz="3400" dirty="0" smtClean="0"/>
              <a:t>Our </a:t>
            </a:r>
            <a:r>
              <a:rPr lang="en-CA" sz="3400" dirty="0" smtClean="0">
                <a:solidFill>
                  <a:srgbClr val="FF0000"/>
                </a:solidFill>
              </a:rPr>
              <a:t>paradigm</a:t>
            </a:r>
            <a:r>
              <a:rPr lang="en-CA" sz="3400" dirty="0" smtClean="0"/>
              <a:t> needs to </a:t>
            </a:r>
            <a:r>
              <a:rPr lang="en-CA" sz="3400" dirty="0" smtClean="0">
                <a:solidFill>
                  <a:srgbClr val="FF0000"/>
                </a:solidFill>
              </a:rPr>
              <a:t>CHANGE</a:t>
            </a:r>
            <a:endParaRPr lang="en-CA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0666" y="425883"/>
            <a:ext cx="6773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400" dirty="0" smtClean="0">
                <a:latin typeface="NewsGoth Lt BT" pitchFamily="34" charset="0"/>
              </a:rPr>
              <a:t/>
            </a:r>
            <a:br>
              <a:rPr lang="en-CA" sz="4400" dirty="0" smtClean="0">
                <a:latin typeface="NewsGoth Lt BT" pitchFamily="34" charset="0"/>
              </a:rPr>
            </a:br>
            <a:r>
              <a:rPr lang="en-CA" sz="4400" dirty="0" smtClean="0"/>
              <a:t>Why not start</a:t>
            </a:r>
          </a:p>
          <a:p>
            <a:pPr lvl="0" algn="ctr"/>
            <a:r>
              <a:rPr lang="en-CA" sz="4400" dirty="0" smtClean="0">
                <a:solidFill>
                  <a:srgbClr val="FF0000"/>
                </a:solidFill>
              </a:rPr>
              <a:t>NOW?</a:t>
            </a:r>
          </a:p>
          <a:p>
            <a:pPr lvl="0" algn="ctr"/>
            <a:endParaRPr lang="en-CA" sz="4400" b="1" dirty="0">
              <a:solidFill>
                <a:srgbClr val="FF0000"/>
              </a:solidFill>
            </a:endParaRPr>
          </a:p>
          <a:p>
            <a:pPr lvl="0" algn="ctr"/>
            <a:r>
              <a:rPr lang="en-US" sz="4400" dirty="0">
                <a:solidFill>
                  <a:srgbClr val="FF0000"/>
                </a:solidFill>
              </a:rPr>
              <a:t>b</a:t>
            </a:r>
            <a:r>
              <a:rPr lang="en-CA" sz="4400" dirty="0" err="1" smtClean="0">
                <a:solidFill>
                  <a:srgbClr val="FF0000"/>
                </a:solidFill>
              </a:rPr>
              <a:t>efore</a:t>
            </a:r>
            <a:r>
              <a:rPr lang="en-CA" sz="4400" dirty="0" smtClean="0">
                <a:solidFill>
                  <a:srgbClr val="FF0000"/>
                </a:solidFill>
              </a:rPr>
              <a:t> WE get there</a:t>
            </a:r>
            <a:r>
              <a:rPr lang="en-US" sz="4400" dirty="0" smtClean="0">
                <a:solidFill>
                  <a:srgbClr val="FF0000"/>
                </a:solidFill>
              </a:rPr>
              <a:t>…</a:t>
            </a:r>
            <a:endParaRPr lang="en-CA" sz="4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3528" y="0"/>
            <a:ext cx="871296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4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b</a:t>
            </a:r>
            <a:r>
              <a:rPr lang="en-CA" sz="3200" dirty="0" smtClean="0"/>
              <a:t>e </a:t>
            </a:r>
            <a:r>
              <a:rPr lang="en-CA" sz="3200" dirty="0" smtClean="0">
                <a:solidFill>
                  <a:srgbClr val="FF0000"/>
                </a:solidFill>
              </a:rPr>
              <a:t>dictated to</a:t>
            </a:r>
            <a:r>
              <a:rPr lang="en-CA" sz="3200" dirty="0" smtClean="0"/>
              <a:t>: told when to get up, when to eat, what to do</a:t>
            </a:r>
            <a:endParaRPr lang="en-CA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66" y="2030540"/>
            <a:ext cx="6029435" cy="3391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7323" y="565733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b</a:t>
            </a:r>
            <a:r>
              <a:rPr lang="en-CA" sz="3200" dirty="0" smtClean="0"/>
              <a:t>e cared for by caregivers who look like </a:t>
            </a:r>
            <a:r>
              <a:rPr lang="en-CA" sz="3200" dirty="0" smtClean="0">
                <a:solidFill>
                  <a:srgbClr val="FF0000"/>
                </a:solidFill>
              </a:rPr>
              <a:t>hospital staff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006" y="18864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Goth Lt BT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 DON’T want to …</a:t>
            </a:r>
            <a:endParaRPr lang="en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13" y="2012647"/>
            <a:ext cx="5735665" cy="3867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7211" y="4457891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449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7960</TotalTime>
  <Words>2151</Words>
  <Application>Microsoft Macintosh PowerPoint</Application>
  <PresentationFormat>On-screen Show (4:3)</PresentationFormat>
  <Paragraphs>399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I could be a dementia statistic</vt:lpstr>
      <vt:lpstr>I DON’T want to …</vt:lpstr>
      <vt:lpstr>I DON’T want to …</vt:lpstr>
      <vt:lpstr>I DON’T want to …</vt:lpstr>
      <vt:lpstr>I DON’T want to …</vt:lpstr>
      <vt:lpstr>I DON’T want to …</vt:lpstr>
      <vt:lpstr>I DON’T want to …</vt:lpstr>
      <vt:lpstr>I DON’T want to …</vt:lpstr>
      <vt:lpstr>I DON’T want to …</vt:lpstr>
      <vt:lpstr>I DON’T want to …</vt:lpstr>
      <vt:lpstr>I DON’T want to …</vt:lpstr>
      <vt:lpstr>I DON’T want to …</vt:lpstr>
      <vt:lpstr>PowerPoint Presentation</vt:lpstr>
      <vt:lpstr>I DON’T want to …</vt:lpstr>
      <vt:lpstr>I DON’T want to …</vt:lpstr>
      <vt:lpstr>I DON’T want to …</vt:lpstr>
      <vt:lpstr>I DON’T want to …</vt:lpstr>
      <vt:lpstr>PowerPoint Presentation</vt:lpstr>
      <vt:lpstr>I DO want to …</vt:lpstr>
      <vt:lpstr>I DO want to …</vt:lpstr>
      <vt:lpstr>I DO want to …</vt:lpstr>
      <vt:lpstr>I DO want to …</vt:lpstr>
      <vt:lpstr>Family-style dining</vt:lpstr>
      <vt:lpstr>I DO want to …</vt:lpstr>
      <vt:lpstr>I DO want to …</vt:lpstr>
      <vt:lpstr>I DO want to …</vt:lpstr>
      <vt:lpstr>I DO want to …</vt:lpstr>
      <vt:lpstr>I DO want to …</vt:lpstr>
      <vt:lpstr>I DO want to …</vt:lpstr>
      <vt:lpstr>I DO want to …</vt:lpstr>
      <vt:lpstr>I DO want to …</vt:lpstr>
      <vt:lpstr>I DO want to …</vt:lpstr>
      <vt:lpstr>I DO want to …</vt:lpstr>
      <vt:lpstr>I DO want to …</vt:lpstr>
      <vt:lpstr>PowerPoint Presentation</vt:lpstr>
      <vt:lpstr>I might be happy in …</vt:lpstr>
      <vt:lpstr>I might be happy In …</vt:lpstr>
      <vt:lpstr>I might be happy in …</vt:lpstr>
      <vt:lpstr>I might be happy in …</vt:lpstr>
      <vt:lpstr>PowerPoint Presentation</vt:lpstr>
      <vt:lpstr>I might be happy in …</vt:lpstr>
      <vt:lpstr>I might be happy in …</vt:lpstr>
      <vt:lpstr>I might be happy in …</vt:lpstr>
      <vt:lpstr>I might be happy in …</vt:lpstr>
      <vt:lpstr>De Hogeweyk Core Principles</vt:lpstr>
      <vt:lpstr>De Hogeweyk Site Plan</vt:lpstr>
      <vt:lpstr>De Hogeweyk Lifestyles Selection Guide</vt:lpstr>
      <vt:lpstr>De Hogeweyk Lifestyle Categories</vt:lpstr>
      <vt:lpstr>De Hogeweyk Homemaker Lifestyle</vt:lpstr>
      <vt:lpstr>De Hogeweyk Well-to-do Lifestyle</vt:lpstr>
      <vt:lpstr>De Hogeweyk Urban Lifestyle </vt:lpstr>
      <vt:lpstr>De Hogeweyk Cultural Lifestyle</vt:lpstr>
      <vt:lpstr>De Hogeweyk Indonesian Lifestyle</vt:lpstr>
      <vt:lpstr>De Hogeweyk Manly Lifestyle</vt:lpstr>
      <vt:lpstr>De Hogeweyk Christian Lifestyle </vt:lpstr>
      <vt:lpstr>De Hogeweyk Activities</vt:lpstr>
      <vt:lpstr>De Hogeweyk Common Indoor Areas</vt:lpstr>
      <vt:lpstr>De Hogeweyk Common Outdoor Areas</vt:lpstr>
      <vt:lpstr>De Hogeweyk Community Relationships</vt:lpstr>
      <vt:lpstr>De Hogeweyk Statistic &amp; Costs to Stay</vt:lpstr>
      <vt:lpstr>I could be happy in …</vt:lpstr>
      <vt:lpstr>I could be happy In …</vt:lpstr>
      <vt:lpstr>I could be happy In …</vt:lpstr>
      <vt:lpstr>I could be happy In …</vt:lpstr>
      <vt:lpstr>I could be happy In …</vt:lpstr>
      <vt:lpstr>Our thinking needs to CHANGE…</vt:lpstr>
      <vt:lpstr>Our values need to CHANGE</vt:lpstr>
      <vt:lpstr>Our drug culture needs to CHANGE</vt:lpstr>
      <vt:lpstr>Our cost-benefit analysis needs to CHANGE</vt:lpstr>
      <vt:lpstr>Our ethics need to  CHANGE</vt:lpstr>
      <vt:lpstr>Our paradigm needs to CHANGE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 Taylor</dc:creator>
  <cp:lastModifiedBy>Sharon Simpson</cp:lastModifiedBy>
  <cp:revision>817</cp:revision>
  <cp:lastPrinted>2014-09-26T21:49:36Z</cp:lastPrinted>
  <dcterms:created xsi:type="dcterms:W3CDTF">2011-10-02T16:42:38Z</dcterms:created>
  <dcterms:modified xsi:type="dcterms:W3CDTF">2014-10-27T14:31:40Z</dcterms:modified>
</cp:coreProperties>
</file>